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5" r:id="rId28"/>
    <p:sldId id="306" r:id="rId29"/>
    <p:sldId id="307" r:id="rId30"/>
    <p:sldId id="308" r:id="rId31"/>
    <p:sldId id="309" r:id="rId32"/>
    <p:sldId id="287" r:id="rId33"/>
    <p:sldId id="288" r:id="rId34"/>
    <p:sldId id="289" r:id="rId35"/>
    <p:sldId id="290" r:id="rId36"/>
    <p:sldId id="291" r:id="rId37"/>
    <p:sldId id="310" r:id="rId38"/>
    <p:sldId id="311" r:id="rId39"/>
    <p:sldId id="312" r:id="rId40"/>
    <p:sldId id="313" r:id="rId41"/>
    <p:sldId id="314" r:id="rId42"/>
    <p:sldId id="315" r:id="rId43"/>
    <p:sldId id="304" r:id="rId44"/>
    <p:sldId id="286" r:id="rId45"/>
    <p:sldId id="301" r:id="rId46"/>
    <p:sldId id="302" r:id="rId47"/>
    <p:sldId id="303" r:id="rId48"/>
    <p:sldId id="292" r:id="rId49"/>
    <p:sldId id="293" r:id="rId50"/>
    <p:sldId id="316" r:id="rId51"/>
    <p:sldId id="317" r:id="rId52"/>
    <p:sldId id="318" r:id="rId53"/>
    <p:sldId id="319" r:id="rId54"/>
    <p:sldId id="300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295" r:id="rId66"/>
    <p:sldId id="294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시현" initials="김" lastIdx="2" clrIdx="0">
    <p:extLst>
      <p:ext uri="{19B8F6BF-5375-455C-9EA6-DF929625EA0E}">
        <p15:presenceInfo xmlns:p15="http://schemas.microsoft.com/office/powerpoint/2012/main" userId="김시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89" autoAdjust="0"/>
    <p:restoredTop sz="93199" autoAdjust="0"/>
  </p:normalViewPr>
  <p:slideViewPr>
    <p:cSldViewPr snapToObjects="1">
      <p:cViewPr varScale="1">
        <p:scale>
          <a:sx n="118" d="100"/>
          <a:sy n="118" d="100"/>
        </p:scale>
        <p:origin x="1002" y="108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vert="horz"/>
          <a:lstStyle/>
          <a:p>
            <a:pPr>
              <a:defRPr sz="2200" b="1" i="0">
                <a:solidFill>
                  <a:srgbClr val="000000"/>
                </a:solidFill>
                <a:ea typeface="함초롬돋움"/>
              </a:defRPr>
            </a:pPr>
            <a:r>
              <a:rPr lang="ko-KR" altLang="en-US" dirty="0"/>
              <a:t>반려동물 양육현황</a:t>
            </a:r>
            <a:endParaRPr lang="ko-KR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/>
              <a:lstStyle/>
              <a:p>
                <a:pPr>
                  <a:defRPr sz="1197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함초롬돋움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2010(년)  N=2000</c:v>
                </c:pt>
                <c:pt idx="1">
                  <c:v>2012(년)  N=2000</c:v>
                </c:pt>
                <c:pt idx="2">
                  <c:v>2015(년)  N=3000</c:v>
                </c:pt>
                <c:pt idx="3">
                  <c:v>2017(년)  N=5000</c:v>
                </c:pt>
                <c:pt idx="4">
                  <c:v>2018(년)  N=2000</c:v>
                </c:pt>
                <c:pt idx="5">
                  <c:v>2019(년)  N=5000</c:v>
                </c:pt>
                <c:pt idx="6">
                  <c:v>2020(년)  n=5000 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17.399999999999999</c:v>
                </c:pt>
                <c:pt idx="1">
                  <c:v>17.899999999999999</c:v>
                </c:pt>
                <c:pt idx="2">
                  <c:v>21.38</c:v>
                </c:pt>
                <c:pt idx="3">
                  <c:v>28.1</c:v>
                </c:pt>
                <c:pt idx="4">
                  <c:v>23.7</c:v>
                </c:pt>
                <c:pt idx="5">
                  <c:v>26.4</c:v>
                </c:pt>
                <c:pt idx="6">
                  <c:v>27.7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FE-458B-9CA3-2A806C3013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74272"/>
        <c:axId val="4473440"/>
      </c:barChart>
      <c:catAx>
        <c:axId val="4474272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000" b="0" i="0"/>
                </a:pPr>
                <a:r>
                  <a:rPr lang="ko-KR" altLang="en-US" dirty="0"/>
                  <a:t>n = 가구수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crossAx val="4473440"/>
        <c:crosses val="autoZero"/>
        <c:auto val="1"/>
        <c:lblAlgn val="ctr"/>
        <c:lblOffset val="100"/>
        <c:tickMarkSkip val="1"/>
        <c:noMultiLvlLbl val="0"/>
      </c:catAx>
      <c:valAx>
        <c:axId val="4473440"/>
        <c:scaling>
          <c:orientation val="minMax"/>
        </c:scaling>
        <c:delete val="0"/>
        <c:axPos val="l"/>
        <c:majorGridlines/>
        <c:title>
          <c:tx>
            <c:rich>
              <a:bodyPr rot="16200000" vert="horz"/>
              <a:lstStyle/>
              <a:p>
                <a:pPr>
                  <a:defRPr sz="1197" b="0" i="0"/>
                </a:pPr>
                <a:r>
                  <a:rPr lang="ko-KR" altLang="en-US" dirty="0"/>
                  <a:t>단위 : %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crossAx val="4474272"/>
        <c:crosses val="autoZero"/>
        <c:crossBetween val="between"/>
      </c:valAx>
      <c:spPr>
        <a:noFill/>
        <a:ln w="9525" cap="flat" cmpd="sng" algn="ctr">
          <a:noFill/>
          <a:prstDash val="solid"/>
          <a:round/>
        </a:ln>
      </c:spPr>
    </c:plotArea>
    <c:plotVisOnly val="1"/>
    <c:dispBlanksAs val="gap"/>
    <c:showDLblsOverMax val="1"/>
  </c:chart>
  <c:txPr>
    <a:bodyPr/>
    <a:lstStyle/>
    <a:p>
      <a:pPr>
        <a:defRPr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19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9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r>
              <a:rPr lang="ko-KR" altLang="en-US" dirty="0"/>
              <a:t>연령 별 반려동물 양육 현황</a:t>
            </a:r>
            <a:endParaRPr lang="ko-KR"/>
          </a:p>
        </c:rich>
      </c:tx>
      <c:layout>
        <c:manualLayout>
          <c:xMode val="edge"/>
          <c:yMode val="edge"/>
          <c:x val="0.16069233417510986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/>
              <a:lstStyle/>
              <a:p>
                <a:pPr>
                  <a:defRPr sz="10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60대 이상</c:v>
                </c:pt>
                <c:pt idx="1">
                  <c:v>50대</c:v>
                </c:pt>
                <c:pt idx="2">
                  <c:v>40대</c:v>
                </c:pt>
                <c:pt idx="3">
                  <c:v>30대</c:v>
                </c:pt>
                <c:pt idx="4">
                  <c:v>20대 미만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23.7</c:v>
                </c:pt>
                <c:pt idx="1">
                  <c:v>23.8</c:v>
                </c:pt>
                <c:pt idx="2">
                  <c:v>25.7</c:v>
                </c:pt>
                <c:pt idx="3">
                  <c:v>24.6</c:v>
                </c:pt>
                <c:pt idx="4">
                  <c:v>27.7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3-4943-88D1-4F5179C3F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9"/>
        <c:axId val="32972464"/>
        <c:axId val="32978704"/>
      </c:barChart>
      <c:catAx>
        <c:axId val="32972464"/>
        <c:scaling>
          <c:orientation val="minMax"/>
        </c:scaling>
        <c:delete val="0"/>
        <c:axPos val="l"/>
        <c:title>
          <c:tx>
            <c:rich>
              <a:bodyPr rot="16200000" vert="horz"/>
              <a:lstStyle/>
              <a:p>
                <a:pPr>
                  <a:defRPr sz="1197" b="0" i="0"/>
                </a:pPr>
                <a:r>
                  <a:rPr lang="ko-KR" altLang="en-US" dirty="0"/>
                  <a:t>연령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4.3878849595785141E-2"/>
              <c:y val="0.4375257492065429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crossAx val="32978704"/>
        <c:crosses val="autoZero"/>
        <c:auto val="1"/>
        <c:lblAlgn val="ctr"/>
        <c:lblOffset val="100"/>
        <c:tickMarkSkip val="1"/>
        <c:noMultiLvlLbl val="0"/>
      </c:catAx>
      <c:valAx>
        <c:axId val="32978704"/>
        <c:scaling>
          <c:orientation val="minMax"/>
        </c:scaling>
        <c:delete val="0"/>
        <c:axPos val="b"/>
        <c:majorGridlines/>
        <c:title>
          <c:tx>
            <c:rich>
              <a:bodyPr rot="0" vert="horz"/>
              <a:lstStyle/>
              <a:p>
                <a:pPr>
                  <a:defRPr sz="900" b="0" i="0"/>
                </a:pPr>
                <a:r>
                  <a:rPr lang="ko-KR" altLang="en-US" dirty="0"/>
                  <a:t>단위 : %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crossAx val="32972464"/>
        <c:crosses val="autoZero"/>
        <c:crossBetween val="between"/>
      </c:valAx>
      <c:spPr>
        <a:noFill/>
        <a:ln w="9525" cap="flat" cmpd="sng" algn="ctr">
          <a:noFill/>
          <a:prstDash val="solid"/>
          <a:round/>
        </a:ln>
      </c:spPr>
    </c:plotArea>
    <c:plotVisOnly val="1"/>
    <c:dispBlanksAs val="gap"/>
    <c:showDLblsOverMax val="1"/>
  </c:chart>
  <c:txPr>
    <a:bodyPr/>
    <a:lstStyle/>
    <a:p>
      <a:pPr>
        <a:defRPr/>
      </a:pPr>
      <a:endParaRPr lang="ko-KR"/>
    </a:p>
  </c:txPr>
  <c:externalData r:id="rId1">
    <c:autoUpdate val="0"/>
  </c:externalData>
  <c:userShapes r:id="rId2"/>
  <c:extLst>
    <c:ext uri="CC8EB2C9-7E31-499d-B8F2-F6CE61031016">
      <ho:hncChartStyle xmlns:ho="http://schemas.haansoft.com/office/8.0" layoutIndex="-1" colorIndex="19" styleIndex="-1"/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7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r>
              <a:rPr lang="ko-KR" altLang="en-US" dirty="0"/>
              <a:t>연령, 성별 별 애견카페 소비 횟수</a:t>
            </a:r>
            <a:endParaRPr lang="ko-KR"/>
          </a:p>
        </c:rich>
      </c:tx>
      <c:layout>
        <c:manualLayout>
          <c:xMode val="edge"/>
          <c:yMode val="edge"/>
          <c:x val="0.13394621014595032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828098356723785"/>
          <c:y val="0.19976897537708282"/>
          <c:w val="0.80762797594070435"/>
          <c:h val="0.657735824584960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/>
              <a:lstStyle/>
              <a:p>
                <a:pPr>
                  <a:defRPr sz="10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60대 이상</c:v>
                </c:pt>
                <c:pt idx="1">
                  <c:v>50대 </c:v>
                </c:pt>
                <c:pt idx="2">
                  <c:v>40대</c:v>
                </c:pt>
                <c:pt idx="3">
                  <c:v>30대</c:v>
                </c:pt>
                <c:pt idx="4">
                  <c:v>20대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</c:v>
                </c:pt>
                <c:pt idx="1">
                  <c:v>51</c:v>
                </c:pt>
                <c:pt idx="2">
                  <c:v>31</c:v>
                </c:pt>
                <c:pt idx="3">
                  <c:v>38</c:v>
                </c:pt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B6-4D2E-AA1E-1271F2C92F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/>
              <a:lstStyle/>
              <a:p>
                <a:pPr>
                  <a:defRPr sz="10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60대 이상</c:v>
                </c:pt>
                <c:pt idx="1">
                  <c:v>50대 </c:v>
                </c:pt>
                <c:pt idx="2">
                  <c:v>40대</c:v>
                </c:pt>
                <c:pt idx="3">
                  <c:v>30대</c:v>
                </c:pt>
                <c:pt idx="4">
                  <c:v>20대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56</c:v>
                </c:pt>
                <c:pt idx="1">
                  <c:v>64</c:v>
                </c:pt>
                <c:pt idx="2">
                  <c:v>58</c:v>
                </c:pt>
                <c:pt idx="3">
                  <c:v>51</c:v>
                </c:pt>
                <c:pt idx="4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B6-4D2E-AA1E-1271F2C92F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0"/>
        <c:axId val="2117979856"/>
        <c:axId val="2117980272"/>
      </c:barChart>
      <c:catAx>
        <c:axId val="2117979856"/>
        <c:scaling>
          <c:orientation val="minMax"/>
        </c:scaling>
        <c:delete val="0"/>
        <c:axPos val="l"/>
        <c:title>
          <c:tx>
            <c:rich>
              <a:bodyPr rot="16200000" vert="horz"/>
              <a:lstStyle/>
              <a:p>
                <a:pPr>
                  <a:defRPr sz="1197" b="0" i="0"/>
                </a:pPr>
                <a:r>
                  <a:rPr lang="ko-KR" altLang="en-US" dirty="0"/>
                  <a:t>횟수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crossAx val="2117980272"/>
        <c:crosses val="autoZero"/>
        <c:auto val="1"/>
        <c:lblAlgn val="ctr"/>
        <c:lblOffset val="100"/>
        <c:tickMarkSkip val="1"/>
        <c:noMultiLvlLbl val="0"/>
      </c:catAx>
      <c:valAx>
        <c:axId val="211798027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21179798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42713126540184021"/>
          <c:y val="0.92854893207550049"/>
          <c:w val="0.17823763191699982"/>
          <c:h val="6.7950569093227386E-2"/>
        </c:manualLayout>
      </c:layout>
      <c:overlay val="0"/>
      <c:spPr>
        <a:noFill/>
        <a:ln w="9525">
          <a:noFill/>
        </a:ln>
        <a:effectLst/>
      </c:spPr>
      <c:txPr>
        <a:bodyPr rot="0" vert="horz"/>
        <a:lstStyle/>
        <a:p>
          <a:pPr>
            <a:defRPr sz="900" b="0" i="0"/>
          </a:pPr>
          <a:endParaRPr lang="ko-KR"/>
        </a:p>
      </c:txPr>
    </c:legend>
    <c:plotVisOnly val="1"/>
    <c:dispBlanksAs val="gap"/>
    <c:showDLblsOverMax val="1"/>
  </c:chart>
  <c:txPr>
    <a:bodyPr/>
    <a:lstStyle/>
    <a:p>
      <a:pPr>
        <a:defRPr/>
      </a:pPr>
      <a:endParaRPr lang="ko-KR"/>
    </a:p>
  </c:txPr>
  <c:externalData r:id="rId1">
    <c:autoUpdate val="0"/>
  </c:externalData>
  <c:userShapes r:id="rId2"/>
  <c:extLst>
    <c:ext uri="CC8EB2C9-7E31-499d-B8F2-F6CE61031016">
      <ho:hncChartStyle xmlns:ho="http://schemas.haansoft.com/office/8.0" layoutIndex="-1" colorIndex="1" styleIndex="-1"/>
    </c:ext>
  </c:extLst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0.55777</cdr:x>
      <cdr:y>0.12738</cdr:y>
    </cdr:from>
    <cdr:to>
      <cdr:x>1</cdr:x>
      <cdr:y>0.38167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500382" y="424968"/>
          <a:ext cx="1982437" cy="8483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/>
        <a:lstStyle xmlns:a="http://schemas.openxmlformats.org/drawingml/2006/main"/>
        <a:p xmlns:a="http://schemas.openxmlformats.org/drawingml/2006/main">
          <a:pPr algn="r">
            <a:defRPr lang="ko-KR" altLang="en-US"/>
          </a:pPr>
          <a:r>
            <a:rPr lang="en-US" altLang="ko-KR" sz="1100">
              <a:solidFill>
                <a:schemeClr val="bg1">
                  <a:lumMod val="65000"/>
                </a:schemeClr>
              </a:solidFill>
            </a:rPr>
            <a:t>KB </a:t>
          </a:r>
          <a:r>
            <a:rPr lang="ko-KR" altLang="en-US" sz="1100">
              <a:solidFill>
                <a:schemeClr val="bg1">
                  <a:lumMod val="65000"/>
                </a:schemeClr>
              </a:solidFill>
            </a:rPr>
            <a:t>금융지주 금융연구소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0.53424</cdr:x>
      <cdr:y>0.13416</cdr:y>
    </cdr:from>
    <cdr:to>
      <cdr:x>1</cdr:x>
      <cdr:y>0.40198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394903" y="447588"/>
          <a:ext cx="2087919" cy="8935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>
            <a:defRPr lang="ko-KR" altLang="en-US"/>
          </a:pPr>
          <a:r>
            <a:rPr lang="ko-KR" altLang="en-US" sz="1100">
              <a:solidFill>
                <a:schemeClr val="bg1">
                  <a:lumMod val="65000"/>
                </a:schemeClr>
              </a:solidFill>
            </a:rPr>
            <a:t>네이버 데이터랩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2021-10-12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대체 처리 13"/>
          <p:cNvSpPr/>
          <p:nvPr/>
        </p:nvSpPr>
        <p:spPr>
          <a:xfrm>
            <a:off x="1979676" y="4755174"/>
            <a:ext cx="5184648" cy="618069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7442" y="116586"/>
            <a:ext cx="8929116" cy="30243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3732" y="2034943"/>
            <a:ext cx="1684250" cy="110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6700">
                <a:solidFill>
                  <a:schemeClr val="accent3">
                    <a:lumMod val="30000"/>
                  </a:schemeClr>
                </a:solidFill>
                <a:latin typeface="한컴 백제 M"/>
                <a:ea typeface="한컴 백제 M"/>
              </a:rPr>
              <a:t>모두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9562" y="3141345"/>
            <a:ext cx="2584876" cy="1158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7000">
                <a:solidFill>
                  <a:schemeClr val="accent3">
                    <a:lumMod val="50000"/>
                  </a:schemeClr>
                </a:solidFill>
                <a:latin typeface="한컴 백제 M"/>
                <a:ea typeface="한컴 백제 M"/>
              </a:rPr>
              <a:t>모이개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2169364" y="4869180"/>
            <a:ext cx="4778933" cy="604070"/>
          </a:xfrm>
        </p:spPr>
        <p:txBody>
          <a:bodyPr vert="horz" lIns="91440" tIns="45720" rIns="91440" bIns="45720">
            <a:normAutofit/>
          </a:bodyPr>
          <a:lstStyle/>
          <a:p>
            <a:pPr marL="0" indent="0" algn="l" defTabSz="885826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/>
            </a:pPr>
            <a:r>
              <a:rPr lang="en-US" altLang="ko-KR" sz="2100" b="0" i="0" u="none" kern="1200" dirty="0">
                <a:solidFill>
                  <a:schemeClr val="accent3">
                    <a:lumMod val="50000"/>
                  </a:schemeClr>
                </a:solidFill>
                <a:latin typeface="한컴 백제 M"/>
                <a:ea typeface="한컴 백제 M"/>
              </a:rPr>
              <a:t>2021 </a:t>
            </a:r>
            <a:r>
              <a:rPr lang="ko-KR" altLang="ko-KR" sz="2100" b="0" i="0" u="none" kern="100" dirty="0">
                <a:solidFill>
                  <a:schemeClr val="accent3">
                    <a:lumMod val="50000"/>
                  </a:schemeClr>
                </a:solidFill>
                <a:latin typeface="한컴 백제 M"/>
                <a:ea typeface="한컴 백제 M"/>
              </a:rPr>
              <a:t>프로젝트 </a:t>
            </a:r>
            <a:r>
              <a:rPr lang="ko-KR" altLang="ko-KR" sz="2100" b="0" i="0" u="none" kern="100" dirty="0" err="1">
                <a:solidFill>
                  <a:schemeClr val="accent3">
                    <a:lumMod val="50000"/>
                  </a:schemeClr>
                </a:solidFill>
                <a:latin typeface="한컴 백제 M"/>
                <a:ea typeface="한컴 백제 M"/>
              </a:rPr>
              <a:t>분석·설계서</a:t>
            </a:r>
            <a:r>
              <a:rPr lang="ko-KR" altLang="ko-KR" sz="2100" b="0" i="0" u="none" kern="100" dirty="0">
                <a:solidFill>
                  <a:schemeClr val="accent3">
                    <a:lumMod val="50000"/>
                  </a:schemeClr>
                </a:solidFill>
                <a:latin typeface="한컴 백제 M"/>
                <a:ea typeface="한컴 백제 M"/>
              </a:rPr>
              <a:t> 작성 및 발표</a:t>
            </a:r>
            <a:endParaRPr lang="ko-KR" altLang="ko-KR" sz="2000" b="0" i="0" u="none" kern="10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indent="0" algn="l" defTabSz="885826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/>
            </a:pPr>
            <a:endParaRPr lang="ko-KR" altLang="en-US" sz="2000" b="0" i="0" u="none" kern="12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2460" r="20280" b="59070"/>
          <a:stretch>
            <a:fillRect/>
          </a:stretch>
        </p:blipFill>
        <p:spPr>
          <a:xfrm>
            <a:off x="4572000" y="1222456"/>
            <a:ext cx="2116123" cy="19185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709569">
            <a:off x="2231970" y="3250607"/>
            <a:ext cx="688772" cy="57856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시장 벤치마킹 [2/11]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6901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7442" y="944723"/>
            <a:ext cx="8929116" cy="57966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5" name="그림 17"/>
          <p:cNvPicPr>
            <a:picLocks noChangeAspect="1"/>
          </p:cNvPicPr>
          <p:nvPr/>
        </p:nvPicPr>
        <p:blipFill rotWithShape="1">
          <a:blip r:embed="rId3"/>
          <a:srcRect t="3500"/>
          <a:stretch>
            <a:fillRect/>
          </a:stretch>
        </p:blipFill>
        <p:spPr>
          <a:xfrm>
            <a:off x="7259661" y="2260333"/>
            <a:ext cx="1631878" cy="2916324"/>
          </a:xfrm>
          <a:prstGeom prst="rect">
            <a:avLst/>
          </a:prstGeom>
        </p:spPr>
      </p:pic>
      <p:pic>
        <p:nvPicPr>
          <p:cNvPr id="26" name="그림 19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t="2350"/>
          <a:stretch>
            <a:fillRect/>
          </a:stretch>
        </p:blipFill>
        <p:spPr>
          <a:xfrm>
            <a:off x="251520" y="3862085"/>
            <a:ext cx="1572154" cy="2843279"/>
          </a:xfrm>
          <a:prstGeom prst="rect">
            <a:avLst/>
          </a:prstGeom>
        </p:spPr>
      </p:pic>
      <p:sp>
        <p:nvSpPr>
          <p:cNvPr id="27" name="순서도: 대체 처리 36"/>
          <p:cNvSpPr/>
          <p:nvPr/>
        </p:nvSpPr>
        <p:spPr>
          <a:xfrm>
            <a:off x="-3024906" y="0"/>
            <a:ext cx="2880382" cy="42349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 err="1">
                <a:solidFill>
                  <a:srgbClr val="4B3608"/>
                </a:solidFill>
                <a:latin typeface="한컴 윤고딕 230"/>
                <a:ea typeface="한컴 윤고딕 230"/>
              </a:rPr>
              <a:t>위글즈</a:t>
            </a:r>
            <a:endParaRPr lang="ko-KR" altLang="en-US" dirty="0">
              <a:solidFill>
                <a:srgbClr val="4B3608"/>
              </a:solidFill>
              <a:latin typeface="한컴 윤고딕 230"/>
              <a:ea typeface="한컴 윤고딕 23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904432" y="1376741"/>
            <a:ext cx="5127506" cy="1728222"/>
            <a:chOff x="1928769" y="3515567"/>
            <a:chExt cx="5048031" cy="1425600"/>
          </a:xfrm>
        </p:grpSpPr>
        <p:sp>
          <p:nvSpPr>
            <p:cNvPr id="29" name="자유형: 도형 28"/>
            <p:cNvSpPr/>
            <p:nvPr/>
          </p:nvSpPr>
          <p:spPr>
            <a:xfrm rot="5400000">
              <a:off x="3739984" y="1704351"/>
              <a:ext cx="1425599" cy="5048030"/>
            </a:xfrm>
            <a:custGeom>
              <a:avLst/>
              <a:gdLst>
                <a:gd name="connsiteX0" fmla="*/ 0 w 1425600"/>
                <a:gd name="connsiteY0" fmla="*/ 0 h 5048032"/>
                <a:gd name="connsiteX1" fmla="*/ 237600 w 1425600"/>
                <a:gd name="connsiteY1" fmla="*/ 0 h 5048032"/>
                <a:gd name="connsiteX2" fmla="*/ 237600 w 1425600"/>
                <a:gd name="connsiteY2" fmla="*/ 0 h 5048032"/>
                <a:gd name="connsiteX3" fmla="*/ 594000 w 1425600"/>
                <a:gd name="connsiteY3" fmla="*/ 0 h 5048032"/>
                <a:gd name="connsiteX4" fmla="*/ 1425600 w 1425600"/>
                <a:gd name="connsiteY4" fmla="*/ 0 h 5048032"/>
                <a:gd name="connsiteX5" fmla="*/ 1425600 w 1425600"/>
                <a:gd name="connsiteY5" fmla="*/ 2835000 h 5048032"/>
                <a:gd name="connsiteX6" fmla="*/ 1425600 w 1425600"/>
                <a:gd name="connsiteY6" fmla="*/ 2835000 h 5048032"/>
                <a:gd name="connsiteX7" fmla="*/ 1425600 w 1425600"/>
                <a:gd name="connsiteY7" fmla="*/ 4050000 h 5048032"/>
                <a:gd name="connsiteX8" fmla="*/ 1425600 w 1425600"/>
                <a:gd name="connsiteY8" fmla="*/ 4860000 h 5048032"/>
                <a:gd name="connsiteX9" fmla="*/ 842120 w 1425600"/>
                <a:gd name="connsiteY9" fmla="*/ 4738424 h 5048032"/>
                <a:gd name="connsiteX10" fmla="*/ 665436 w 1425600"/>
                <a:gd name="connsiteY10" fmla="*/ 5043221 h 5048032"/>
                <a:gd name="connsiteX11" fmla="*/ 508744 w 1425600"/>
                <a:gd name="connsiteY11" fmla="*/ 4766998 h 5048032"/>
                <a:gd name="connsiteX12" fmla="*/ 0 w 1425600"/>
                <a:gd name="connsiteY12" fmla="*/ 4860000 h 5048032"/>
                <a:gd name="connsiteX13" fmla="*/ 0 w 1425600"/>
                <a:gd name="connsiteY13" fmla="*/ 4050000 h 5048032"/>
                <a:gd name="connsiteX14" fmla="*/ 0 w 1425600"/>
                <a:gd name="connsiteY14" fmla="*/ 2835000 h 5048032"/>
                <a:gd name="connsiteX15" fmla="*/ 0 w 1425600"/>
                <a:gd name="connsiteY15" fmla="*/ 2835000 h 5048032"/>
                <a:gd name="connsiteX16" fmla="*/ 0 w 1425600"/>
                <a:gd name="connsiteY16" fmla="*/ 0 h 504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5600" h="5048032">
                  <a:moveTo>
                    <a:pt x="0" y="0"/>
                  </a:moveTo>
                  <a:lnTo>
                    <a:pt x="237600" y="0"/>
                  </a:lnTo>
                  <a:lnTo>
                    <a:pt x="237600" y="0"/>
                  </a:lnTo>
                  <a:lnTo>
                    <a:pt x="594000" y="0"/>
                  </a:lnTo>
                  <a:lnTo>
                    <a:pt x="1425600" y="0"/>
                  </a:lnTo>
                  <a:lnTo>
                    <a:pt x="1425600" y="2835000"/>
                  </a:lnTo>
                  <a:lnTo>
                    <a:pt x="1425600" y="2835000"/>
                  </a:lnTo>
                  <a:lnTo>
                    <a:pt x="1425600" y="4050000"/>
                  </a:lnTo>
                  <a:lnTo>
                    <a:pt x="1425600" y="4860000"/>
                  </a:lnTo>
                  <a:lnTo>
                    <a:pt x="842120" y="4738424"/>
                  </a:lnTo>
                  <a:lnTo>
                    <a:pt x="665436" y="5043221"/>
                  </a:lnTo>
                  <a:lnTo>
                    <a:pt x="508744" y="4766998"/>
                  </a:lnTo>
                  <a:lnTo>
                    <a:pt x="0" y="4860000"/>
                  </a:lnTo>
                  <a:lnTo>
                    <a:pt x="0" y="4050000"/>
                  </a:lnTo>
                  <a:lnTo>
                    <a:pt x="0" y="2835000"/>
                  </a:lnTo>
                  <a:lnTo>
                    <a:pt x="0" y="28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123726" y="3515568"/>
              <a:ext cx="4853072" cy="1425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algn="l" defTabSz="885826" eaLnBrk="1" latinLnBrk="1" hangingPunct="1">
                <a:defRPr lang="ko-KR" altLang="en-US"/>
              </a:pPr>
              <a:r>
                <a:rPr lang="ko-KR" altLang="en-US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  <a:cs typeface="맑은 고딕"/>
                </a:rPr>
                <a:t>반려동물 전용 미용 병원 카페 등 반려견과 산책하다가 </a:t>
              </a:r>
            </a:p>
            <a:p>
              <a:pPr marL="0" lvl="0" algn="l" defTabSz="885826" eaLnBrk="1" latinLnBrk="1" hangingPunct="1">
                <a:defRPr lang="ko-KR" altLang="en-US"/>
              </a:pPr>
              <a:r>
                <a:rPr lang="ko-KR" altLang="en-US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  <a:cs typeface="맑은 고딕"/>
                </a:rPr>
                <a:t>필요한 물품이나, 응급상황일 경우 바로 대처 할 수 있게 주변의 건물들의 위치를 </a:t>
              </a:r>
              <a:r>
                <a:rPr lang="en-US" altLang="ko-KR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</a:rPr>
                <a:t>GPS</a:t>
              </a:r>
              <a:r>
                <a:rPr lang="ko-KR" altLang="en-US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  <a:cs typeface="맑은 고딕"/>
                </a:rPr>
                <a:t>로 찾아 갈 수 있게 해줬습니다</a:t>
              </a:r>
              <a:r>
                <a:rPr lang="en-US" altLang="ko-KR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</a:rPr>
                <a:t>.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904432" y="4581128"/>
            <a:ext cx="5127506" cy="1512168"/>
            <a:chOff x="1928769" y="3515567"/>
            <a:chExt cx="5048031" cy="1425601"/>
          </a:xfrm>
        </p:grpSpPr>
        <p:sp>
          <p:nvSpPr>
            <p:cNvPr id="34" name="자유형: 도형 33"/>
            <p:cNvSpPr/>
            <p:nvPr/>
          </p:nvSpPr>
          <p:spPr>
            <a:xfrm rot="5400000">
              <a:off x="3739984" y="1704351"/>
              <a:ext cx="1425599" cy="5048030"/>
            </a:xfrm>
            <a:custGeom>
              <a:avLst/>
              <a:gdLst>
                <a:gd name="connsiteX0" fmla="*/ 0 w 1425600"/>
                <a:gd name="connsiteY0" fmla="*/ 0 h 5048032"/>
                <a:gd name="connsiteX1" fmla="*/ 237600 w 1425600"/>
                <a:gd name="connsiteY1" fmla="*/ 0 h 5048032"/>
                <a:gd name="connsiteX2" fmla="*/ 237600 w 1425600"/>
                <a:gd name="connsiteY2" fmla="*/ 0 h 5048032"/>
                <a:gd name="connsiteX3" fmla="*/ 594000 w 1425600"/>
                <a:gd name="connsiteY3" fmla="*/ 0 h 5048032"/>
                <a:gd name="connsiteX4" fmla="*/ 1425600 w 1425600"/>
                <a:gd name="connsiteY4" fmla="*/ 0 h 5048032"/>
                <a:gd name="connsiteX5" fmla="*/ 1425600 w 1425600"/>
                <a:gd name="connsiteY5" fmla="*/ 2835000 h 5048032"/>
                <a:gd name="connsiteX6" fmla="*/ 1425600 w 1425600"/>
                <a:gd name="connsiteY6" fmla="*/ 2835000 h 5048032"/>
                <a:gd name="connsiteX7" fmla="*/ 1425600 w 1425600"/>
                <a:gd name="connsiteY7" fmla="*/ 4050000 h 5048032"/>
                <a:gd name="connsiteX8" fmla="*/ 1425600 w 1425600"/>
                <a:gd name="connsiteY8" fmla="*/ 4860000 h 5048032"/>
                <a:gd name="connsiteX9" fmla="*/ 842120 w 1425600"/>
                <a:gd name="connsiteY9" fmla="*/ 4738424 h 5048032"/>
                <a:gd name="connsiteX10" fmla="*/ 665436 w 1425600"/>
                <a:gd name="connsiteY10" fmla="*/ 5043221 h 5048032"/>
                <a:gd name="connsiteX11" fmla="*/ 508744 w 1425600"/>
                <a:gd name="connsiteY11" fmla="*/ 4766998 h 5048032"/>
                <a:gd name="connsiteX12" fmla="*/ 0 w 1425600"/>
                <a:gd name="connsiteY12" fmla="*/ 4860000 h 5048032"/>
                <a:gd name="connsiteX13" fmla="*/ 0 w 1425600"/>
                <a:gd name="connsiteY13" fmla="*/ 4050000 h 5048032"/>
                <a:gd name="connsiteX14" fmla="*/ 0 w 1425600"/>
                <a:gd name="connsiteY14" fmla="*/ 2835000 h 5048032"/>
                <a:gd name="connsiteX15" fmla="*/ 0 w 1425600"/>
                <a:gd name="connsiteY15" fmla="*/ 2835000 h 5048032"/>
                <a:gd name="connsiteX16" fmla="*/ 0 w 1425600"/>
                <a:gd name="connsiteY16" fmla="*/ 0 h 504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5600" h="5048032">
                  <a:moveTo>
                    <a:pt x="0" y="0"/>
                  </a:moveTo>
                  <a:lnTo>
                    <a:pt x="237600" y="0"/>
                  </a:lnTo>
                  <a:lnTo>
                    <a:pt x="237600" y="0"/>
                  </a:lnTo>
                  <a:lnTo>
                    <a:pt x="594000" y="0"/>
                  </a:lnTo>
                  <a:lnTo>
                    <a:pt x="1425600" y="0"/>
                  </a:lnTo>
                  <a:lnTo>
                    <a:pt x="1425600" y="2835000"/>
                  </a:lnTo>
                  <a:lnTo>
                    <a:pt x="1425600" y="2835000"/>
                  </a:lnTo>
                  <a:lnTo>
                    <a:pt x="1425600" y="4050000"/>
                  </a:lnTo>
                  <a:lnTo>
                    <a:pt x="1425600" y="4860000"/>
                  </a:lnTo>
                  <a:lnTo>
                    <a:pt x="842120" y="4738424"/>
                  </a:lnTo>
                  <a:lnTo>
                    <a:pt x="665436" y="5043221"/>
                  </a:lnTo>
                  <a:lnTo>
                    <a:pt x="508744" y="4766998"/>
                  </a:lnTo>
                  <a:lnTo>
                    <a:pt x="0" y="4860000"/>
                  </a:lnTo>
                  <a:lnTo>
                    <a:pt x="0" y="4050000"/>
                  </a:lnTo>
                  <a:lnTo>
                    <a:pt x="0" y="2835000"/>
                  </a:lnTo>
                  <a:lnTo>
                    <a:pt x="0" y="28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23727" y="3515569"/>
              <a:ext cx="4853072" cy="1425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algn="l" defTabSz="885826" eaLnBrk="1" latinLnBrk="1" hangingPunct="1">
                <a:defRPr lang="ko-KR" altLang="en-US"/>
              </a:pPr>
              <a:endParaRPr lang="ko-KR" altLang="en-US" sz="1500" b="0" i="0" u="none" kern="1200">
                <a:solidFill>
                  <a:srgbClr val="000000"/>
                </a:solidFill>
                <a:latin typeface="한컴 윤고딕 230"/>
                <a:ea typeface="한컴 윤고딕 230"/>
                <a:cs typeface="맑은 고딕"/>
              </a:endParaRPr>
            </a:p>
          </p:txBody>
        </p:sp>
      </p:grpSp>
      <p:pic>
        <p:nvPicPr>
          <p:cNvPr id="24" name="그림 15" descr="지도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t="3430"/>
          <a:stretch>
            <a:fillRect/>
          </a:stretch>
        </p:blipFill>
        <p:spPr>
          <a:xfrm>
            <a:off x="251520" y="1016732"/>
            <a:ext cx="1572154" cy="2811622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 rot="10800000">
            <a:off x="2114183" y="3267927"/>
            <a:ext cx="5116116" cy="1189169"/>
            <a:chOff x="1928769" y="3515567"/>
            <a:chExt cx="5048031" cy="1425599"/>
          </a:xfrm>
        </p:grpSpPr>
        <p:sp>
          <p:nvSpPr>
            <p:cNvPr id="37" name="자유형: 도형 36"/>
            <p:cNvSpPr/>
            <p:nvPr/>
          </p:nvSpPr>
          <p:spPr>
            <a:xfrm rot="5400000">
              <a:off x="3739984" y="1704351"/>
              <a:ext cx="1425599" cy="5048030"/>
            </a:xfrm>
            <a:custGeom>
              <a:avLst/>
              <a:gdLst>
                <a:gd name="connsiteX0" fmla="*/ 0 w 1425600"/>
                <a:gd name="connsiteY0" fmla="*/ 0 h 5048032"/>
                <a:gd name="connsiteX1" fmla="*/ 237600 w 1425600"/>
                <a:gd name="connsiteY1" fmla="*/ 0 h 5048032"/>
                <a:gd name="connsiteX2" fmla="*/ 237600 w 1425600"/>
                <a:gd name="connsiteY2" fmla="*/ 0 h 5048032"/>
                <a:gd name="connsiteX3" fmla="*/ 594000 w 1425600"/>
                <a:gd name="connsiteY3" fmla="*/ 0 h 5048032"/>
                <a:gd name="connsiteX4" fmla="*/ 1425600 w 1425600"/>
                <a:gd name="connsiteY4" fmla="*/ 0 h 5048032"/>
                <a:gd name="connsiteX5" fmla="*/ 1425600 w 1425600"/>
                <a:gd name="connsiteY5" fmla="*/ 2835000 h 5048032"/>
                <a:gd name="connsiteX6" fmla="*/ 1425600 w 1425600"/>
                <a:gd name="connsiteY6" fmla="*/ 2835000 h 5048032"/>
                <a:gd name="connsiteX7" fmla="*/ 1425600 w 1425600"/>
                <a:gd name="connsiteY7" fmla="*/ 4050000 h 5048032"/>
                <a:gd name="connsiteX8" fmla="*/ 1425600 w 1425600"/>
                <a:gd name="connsiteY8" fmla="*/ 4860000 h 5048032"/>
                <a:gd name="connsiteX9" fmla="*/ 842120 w 1425600"/>
                <a:gd name="connsiteY9" fmla="*/ 4738424 h 5048032"/>
                <a:gd name="connsiteX10" fmla="*/ 665436 w 1425600"/>
                <a:gd name="connsiteY10" fmla="*/ 5043221 h 5048032"/>
                <a:gd name="connsiteX11" fmla="*/ 508744 w 1425600"/>
                <a:gd name="connsiteY11" fmla="*/ 4766998 h 5048032"/>
                <a:gd name="connsiteX12" fmla="*/ 0 w 1425600"/>
                <a:gd name="connsiteY12" fmla="*/ 4860000 h 5048032"/>
                <a:gd name="connsiteX13" fmla="*/ 0 w 1425600"/>
                <a:gd name="connsiteY13" fmla="*/ 4050000 h 5048032"/>
                <a:gd name="connsiteX14" fmla="*/ 0 w 1425600"/>
                <a:gd name="connsiteY14" fmla="*/ 2835000 h 5048032"/>
                <a:gd name="connsiteX15" fmla="*/ 0 w 1425600"/>
                <a:gd name="connsiteY15" fmla="*/ 2835000 h 5048032"/>
                <a:gd name="connsiteX16" fmla="*/ 0 w 1425600"/>
                <a:gd name="connsiteY16" fmla="*/ 0 h 504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5600" h="5048032">
                  <a:moveTo>
                    <a:pt x="0" y="0"/>
                  </a:moveTo>
                  <a:lnTo>
                    <a:pt x="237600" y="0"/>
                  </a:lnTo>
                  <a:lnTo>
                    <a:pt x="237600" y="0"/>
                  </a:lnTo>
                  <a:lnTo>
                    <a:pt x="594000" y="0"/>
                  </a:lnTo>
                  <a:lnTo>
                    <a:pt x="1425600" y="0"/>
                  </a:lnTo>
                  <a:lnTo>
                    <a:pt x="1425600" y="2835000"/>
                  </a:lnTo>
                  <a:lnTo>
                    <a:pt x="1425600" y="2835000"/>
                  </a:lnTo>
                  <a:lnTo>
                    <a:pt x="1425600" y="4050000"/>
                  </a:lnTo>
                  <a:lnTo>
                    <a:pt x="1425600" y="4860000"/>
                  </a:lnTo>
                  <a:lnTo>
                    <a:pt x="842120" y="4738424"/>
                  </a:lnTo>
                  <a:lnTo>
                    <a:pt x="665436" y="5043221"/>
                  </a:lnTo>
                  <a:lnTo>
                    <a:pt x="508744" y="4766998"/>
                  </a:lnTo>
                  <a:lnTo>
                    <a:pt x="0" y="4860000"/>
                  </a:lnTo>
                  <a:lnTo>
                    <a:pt x="0" y="4050000"/>
                  </a:lnTo>
                  <a:lnTo>
                    <a:pt x="0" y="2835000"/>
                  </a:lnTo>
                  <a:lnTo>
                    <a:pt x="0" y="28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123728" y="3515567"/>
              <a:ext cx="4853072" cy="1425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defTabSz="831328" eaLnBrk="1" latinLnBrk="1" hangingPunct="1">
                <a:defRPr lang="ko-KR" altLang="en-US"/>
              </a:pPr>
              <a:endParaRPr lang="ko-KR" altLang="en-US" sz="1600" b="0" i="0" u="none" kern="1200">
                <a:solidFill>
                  <a:srgbClr val="000000"/>
                </a:solidFill>
                <a:latin typeface="한컴 윤고딕 230"/>
                <a:ea typeface="한컴 윤고딕 230"/>
                <a:cs typeface="맑은 고딕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114182" y="3573016"/>
            <a:ext cx="4892623" cy="548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l" defTabSz="885826" eaLnBrk="1" latinLnBrk="1" hangingPunct="1">
              <a:defRPr lang="ko-KR" altLang="en-US"/>
            </a:pPr>
            <a:r>
              <a:rPr lang="ko-KR" altLang="en-US" sz="1500" b="0" i="0" u="none" kern="1200" baseline="0">
                <a:solidFill>
                  <a:srgbClr val="000000"/>
                </a:solidFill>
                <a:latin typeface="한컴 윤고딕 230"/>
                <a:ea typeface="한컴 윤고딕 230"/>
                <a:cs typeface="맑은 고딕"/>
              </a:rPr>
              <a:t>반려견들의 사료나 간식, 장난감, 목욕 등 집안에서 필요한 물품을 쉽게 쇼핑할 수 있게 만들어진 것을 볼 수 있습니다</a:t>
            </a:r>
            <a:r>
              <a:rPr lang="en-US" altLang="ko-KR" sz="1500" b="0" i="0" u="none" kern="1200" baseline="0">
                <a:solidFill>
                  <a:srgbClr val="000000"/>
                </a:solidFill>
                <a:latin typeface="한컴 윤고딕 230"/>
                <a:ea typeface="한컴 윤고딕 230"/>
              </a:rPr>
              <a:t>.</a:t>
            </a:r>
            <a:r>
              <a:rPr lang="ko-KR" altLang="en-US" sz="1500" b="0" i="0" u="none" kern="1200" baseline="0">
                <a:solidFill>
                  <a:srgbClr val="000000"/>
                </a:solidFill>
                <a:latin typeface="한컴 윤고딕 230"/>
                <a:ea typeface="한컴 윤고딕 230"/>
                <a:cs typeface="맑은 고딕"/>
              </a:rPr>
              <a:t> 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51014" y="4941168"/>
            <a:ext cx="4892623" cy="777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500">
                <a:latin typeface="한컴 윤고딕 230"/>
                <a:ea typeface="한컴 윤고딕 230"/>
              </a:rPr>
              <a:t>내정보라는 페이지를 가서 포인트와 주문내역 반려견의 관리 펫 스토리 등 내가 쇼핑한 물건들을 볼 수 있으면 나의 반려견을 관리 할 수 있게 만들어진 것을 볼 수 있습니다</a:t>
            </a:r>
            <a:r>
              <a:rPr lang="en-US" altLang="ko-KR" sz="1500">
                <a:latin typeface="한컴 윤고딕 230"/>
                <a:ea typeface="한컴 윤고딕 230"/>
              </a:rPr>
              <a:t>.</a:t>
            </a:r>
            <a:r>
              <a:rPr lang="ko-KR" altLang="en-US" sz="1500">
                <a:latin typeface="한컴 윤고딕 230"/>
                <a:ea typeface="한컴 윤고딕 230"/>
              </a:rPr>
              <a:t>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107442" y="944723"/>
            <a:ext cx="8929116" cy="57966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시장 벤치마킹 [3/11]</a:t>
            </a:r>
          </a:p>
        </p:txBody>
      </p:sp>
      <p:pic>
        <p:nvPicPr>
          <p:cNvPr id="21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899" y="1736810"/>
            <a:ext cx="1415407" cy="3060340"/>
          </a:xfrm>
          <a:prstGeom prst="rect">
            <a:avLst/>
          </a:prstGeom>
        </p:spPr>
      </p:pic>
      <p:pic>
        <p:nvPicPr>
          <p:cNvPr id="22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7307" y="1736807"/>
            <a:ext cx="1415407" cy="3060340"/>
          </a:xfrm>
          <a:prstGeom prst="rect">
            <a:avLst/>
          </a:prstGeom>
        </p:spPr>
      </p:pic>
      <p:pic>
        <p:nvPicPr>
          <p:cNvPr id="23" name="그림 9" descr="지도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45437" y="1736807"/>
            <a:ext cx="1415407" cy="3060340"/>
          </a:xfrm>
          <a:prstGeom prst="rect">
            <a:avLst/>
          </a:prstGeom>
        </p:spPr>
      </p:pic>
      <p:pic>
        <p:nvPicPr>
          <p:cNvPr id="24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60844" y="1736805"/>
            <a:ext cx="1415407" cy="3060342"/>
          </a:xfrm>
          <a:prstGeom prst="rect">
            <a:avLst/>
          </a:prstGeom>
        </p:spPr>
      </p:pic>
      <p:pic>
        <p:nvPicPr>
          <p:cNvPr id="25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876252" y="1736807"/>
            <a:ext cx="1528811" cy="3060340"/>
          </a:xfrm>
          <a:prstGeom prst="rect">
            <a:avLst/>
          </a:prstGeom>
        </p:spPr>
      </p:pic>
      <p:pic>
        <p:nvPicPr>
          <p:cNvPr id="2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05064" y="1736805"/>
            <a:ext cx="1415407" cy="3060340"/>
          </a:xfrm>
          <a:prstGeom prst="rect">
            <a:avLst/>
          </a:prstGeom>
        </p:spPr>
      </p:pic>
      <p:sp>
        <p:nvSpPr>
          <p:cNvPr id="28" name="순서도: 대체 처리 36"/>
          <p:cNvSpPr/>
          <p:nvPr/>
        </p:nvSpPr>
        <p:spPr>
          <a:xfrm>
            <a:off x="263651" y="1088740"/>
            <a:ext cx="2880382" cy="42349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rgbClr val="4B3608"/>
                </a:solidFill>
                <a:latin typeface="한컴 윤고딕 230"/>
                <a:ea typeface="한컴 윤고딕 230"/>
              </a:rPr>
              <a:t>펫피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63652" y="5013176"/>
            <a:ext cx="8556820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500">
                <a:solidFill>
                  <a:srgbClr val="4B3608"/>
                </a:solidFill>
                <a:latin typeface="한컴 윤고딕 230"/>
                <a:ea typeface="한컴 윤고딕 230"/>
              </a:rPr>
              <a:t>펫피의</a:t>
            </a:r>
            <a:r>
              <a:rPr lang="en-US" altLang="ko-KR" sz="1500">
                <a:solidFill>
                  <a:srgbClr val="4B3608"/>
                </a:solidFill>
                <a:latin typeface="한컴 윤고딕 230"/>
                <a:ea typeface="한컴 윤고딕 230"/>
              </a:rPr>
              <a:t> </a:t>
            </a:r>
            <a:r>
              <a:rPr lang="ko-KR" altLang="en-US" sz="1500">
                <a:solidFill>
                  <a:srgbClr val="4B3608"/>
                </a:solidFill>
                <a:latin typeface="한컴 윤고딕 230"/>
                <a:ea typeface="한컴 윤고딕 230"/>
              </a:rPr>
              <a:t>커뮤니티 페이지에는 갤러리</a:t>
            </a:r>
            <a:r>
              <a:rPr lang="en-US" altLang="ko-KR" sz="1500">
                <a:solidFill>
                  <a:srgbClr val="4B3608"/>
                </a:solidFill>
                <a:latin typeface="한컴 윤고딕 230"/>
                <a:ea typeface="한컴 윤고딕 230"/>
              </a:rPr>
              <a:t>,</a:t>
            </a:r>
            <a:r>
              <a:rPr lang="ko-KR" altLang="en-US" sz="1500">
                <a:solidFill>
                  <a:srgbClr val="4B3608"/>
                </a:solidFill>
                <a:latin typeface="한컴 윤고딕 230"/>
                <a:ea typeface="한컴 윤고딕 230"/>
              </a:rPr>
              <a:t>수다방 등 여러 카테고리가 있습니다.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rgbClr val="4B3608"/>
                </a:solidFill>
                <a:latin typeface="한컴 윤고딕 230"/>
                <a:ea typeface="한컴 윤고딕 230"/>
              </a:rPr>
              <a:t>각 카테고리는 최신순과 인기순 등 다양한 정렬 방법을 통해 더욱더 사람들을 위한 배려를 많이 생각해서 글들을 쉽게 올릴 수 있게 만들었습니다</a:t>
            </a:r>
            <a:r>
              <a:rPr lang="en-US" altLang="ko-KR" sz="1500">
                <a:solidFill>
                  <a:srgbClr val="4B3608"/>
                </a:solidFill>
                <a:latin typeface="한컴 윤고딕 230"/>
                <a:ea typeface="한컴 윤고딕 23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408167" y="1016732"/>
            <a:ext cx="2340297" cy="39465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563888" y="1016732"/>
            <a:ext cx="2844279" cy="39465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74869" y="1012663"/>
            <a:ext cx="3189019" cy="39465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시장 벤치마킹 [4/11]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31588" y="1376743"/>
            <a:ext cx="474465" cy="68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21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2111" y="1126397"/>
            <a:ext cx="1723829" cy="37271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7884" y="1126397"/>
            <a:ext cx="1723829" cy="3727199"/>
          </a:xfrm>
          <a:prstGeom prst="rect">
            <a:avLst/>
          </a:prstGeom>
        </p:spPr>
      </p:pic>
      <p:pic>
        <p:nvPicPr>
          <p:cNvPr id="23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26390" y="1126397"/>
            <a:ext cx="1723829" cy="37271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4869" y="5160393"/>
            <a:ext cx="2756971" cy="948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solidFill>
                  <a:srgbClr val="000000"/>
                </a:solidFill>
                <a:latin typeface="한컴 윤고딕 230"/>
                <a:ea typeface="한컴 윤고딕 230"/>
              </a:rPr>
              <a:t>위글즈와 마찬가지로 산책하기가 있으며 분과 거리를 나타나주며 산책일지에다가 오늘 반려견의 산책의 상태를 적을 수 가 있습니다</a:t>
            </a:r>
            <a:r>
              <a:rPr lang="en-US" altLang="ko-KR" sz="1400">
                <a:solidFill>
                  <a:srgbClr val="000000"/>
                </a:solidFill>
                <a:latin typeface="한컴 윤고딕 230"/>
                <a:ea typeface="한컴 윤고딕 230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12849" y="5160393"/>
            <a:ext cx="2718301" cy="948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solidFill>
                  <a:srgbClr val="000000"/>
                </a:solidFill>
                <a:latin typeface="한컴 윤고딕 230"/>
                <a:ea typeface="한컴 윤고딕 230"/>
              </a:rPr>
              <a:t>쇼핑이라는 카테고리에서 반려견의 여러 품목을 목록으로 만들어 사람들이 더욱더 편하게 쇼핑을 할 수 있게 만들어 줬습니다</a:t>
            </a:r>
            <a:r>
              <a:rPr lang="en-US" altLang="ko-KR" sz="1400">
                <a:solidFill>
                  <a:srgbClr val="000000"/>
                </a:solidFill>
                <a:latin typeface="한컴 윤고딕 230"/>
                <a:ea typeface="한컴 윤고딕 230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31150" y="5159776"/>
            <a:ext cx="2817314" cy="943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solidFill>
                  <a:srgbClr val="000000"/>
                </a:solidFill>
                <a:latin typeface="한컴 윤고딕 230"/>
                <a:ea typeface="한컴 윤고딕 230"/>
              </a:rPr>
              <a:t>마이페이지라는 항목에서 나의 활동과 쇼핑에서 주문한 내역과 배송지 관리 항목 등 자신의 페이지에서 확인을 할 수 있습니다</a:t>
            </a:r>
            <a:r>
              <a:rPr lang="en-US" altLang="ko-KR" sz="1400">
                <a:solidFill>
                  <a:srgbClr val="000000"/>
                </a:solidFill>
                <a:latin typeface="한컴 윤고딕 230"/>
                <a:ea typeface="한컴 윤고딕 230"/>
              </a:rPr>
              <a:t>.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374868" y="1016732"/>
          <a:ext cx="8373594" cy="5436604"/>
        </p:xfrm>
        <a:graphic>
          <a:graphicData uri="http://schemas.openxmlformats.org/drawingml/2006/table">
            <a:tbl>
              <a:tblPr firstRow="1" bandRow="1"/>
              <a:tblGrid>
                <a:gridCol w="2791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278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32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520768" y="5229200"/>
          <a:ext cx="8227694" cy="1296144"/>
        </p:xfrm>
        <a:graphic>
          <a:graphicData uri="http://schemas.openxmlformats.org/drawingml/2006/table">
            <a:tbl>
              <a:tblPr firstRow="1" bandRow="1"/>
              <a:tblGrid>
                <a:gridCol w="4113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3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6144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시장 벤치마킹 [5/11]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7817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5535" y="908720"/>
            <a:ext cx="2372430" cy="39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시장 및 고객 분석</a:t>
            </a:r>
          </a:p>
        </p:txBody>
      </p:sp>
      <p:graphicFrame>
        <p:nvGraphicFramePr>
          <p:cNvPr id="26" name="차트 11"/>
          <p:cNvGraphicFramePr/>
          <p:nvPr/>
        </p:nvGraphicFramePr>
        <p:xfrm>
          <a:off x="1606695" y="1304764"/>
          <a:ext cx="5930610" cy="3953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화살표: 오른쪽 12"/>
          <p:cNvSpPr/>
          <p:nvPr/>
        </p:nvSpPr>
        <p:spPr>
          <a:xfrm>
            <a:off x="662648" y="1345334"/>
            <a:ext cx="491245" cy="2433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Box 15"/>
          <p:cNvSpPr txBox="1"/>
          <p:nvPr/>
        </p:nvSpPr>
        <p:spPr>
          <a:xfrm>
            <a:off x="530158" y="5377720"/>
            <a:ext cx="4113847" cy="100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500">
                <a:solidFill>
                  <a:srgbClr val="000000"/>
                </a:solidFill>
                <a:latin typeface="한컴 윤고딕 230"/>
                <a:ea typeface="한컴 윤고딕 230"/>
              </a:rPr>
              <a:t>2020</a:t>
            </a: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년 반려동물 양육율은 전체 응답자의 </a:t>
            </a:r>
            <a:r>
              <a:rPr lang="en-US" altLang="ko-KR" sz="1500">
                <a:solidFill>
                  <a:srgbClr val="000000"/>
                </a:solidFill>
                <a:latin typeface="한컴 윤고딕 230"/>
                <a:ea typeface="한컴 윤고딕 230"/>
              </a:rPr>
              <a:t>27.7%</a:t>
            </a: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로</a:t>
            </a:r>
            <a:r>
              <a:rPr lang="en-US" altLang="ko-KR" sz="1500">
                <a:solidFill>
                  <a:srgbClr val="000000"/>
                </a:solidFill>
                <a:latin typeface="한컴 윤고딕 230"/>
                <a:ea typeface="한컴 윤고딕 230"/>
              </a:rPr>
              <a:t> </a:t>
            </a: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전국 추정 시 </a:t>
            </a:r>
            <a:r>
              <a:rPr lang="en-US" altLang="ko-KR" sz="1500">
                <a:solidFill>
                  <a:srgbClr val="000000"/>
                </a:solidFill>
                <a:latin typeface="한컴 윤고딕 230"/>
                <a:ea typeface="한컴 윤고딕 230"/>
              </a:rPr>
              <a:t>638</a:t>
            </a: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만 가구</a:t>
            </a:r>
            <a:r>
              <a:rPr lang="en-US" altLang="ko-KR" sz="1100">
                <a:solidFill>
                  <a:srgbClr val="000000"/>
                </a:solidFill>
                <a:latin typeface="한컴 윤고딕 230"/>
                <a:ea typeface="한컴 윤고딕 230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한컴 윤고딕 230"/>
                <a:ea typeface="한컴 윤고딕 230"/>
              </a:rPr>
              <a:t>전체 </a:t>
            </a:r>
            <a:r>
              <a:rPr lang="en-US" altLang="ko-KR" sz="1100">
                <a:solidFill>
                  <a:srgbClr val="000000"/>
                </a:solidFill>
                <a:latin typeface="한컴 윤고딕 230"/>
                <a:ea typeface="한컴 윤고딕 230"/>
              </a:rPr>
              <a:t>2304</a:t>
            </a:r>
            <a:r>
              <a:rPr lang="ko-KR" altLang="en-US" sz="1100">
                <a:solidFill>
                  <a:srgbClr val="000000"/>
                </a:solidFill>
                <a:latin typeface="한컴 윤고딕 230"/>
                <a:ea typeface="한컴 윤고딕 230"/>
              </a:rPr>
              <a:t>만 가구</a:t>
            </a:r>
            <a:r>
              <a:rPr lang="en-US" altLang="ko-KR" sz="1100">
                <a:solidFill>
                  <a:srgbClr val="000000"/>
                </a:solidFill>
                <a:latin typeface="한컴 윤고딕 230"/>
                <a:ea typeface="한컴 윤고딕 230"/>
              </a:rPr>
              <a:t>)</a:t>
            </a: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이며</a:t>
            </a:r>
            <a:r>
              <a:rPr lang="en-US" altLang="ko-KR" sz="1500">
                <a:solidFill>
                  <a:srgbClr val="000000"/>
                </a:solidFill>
                <a:latin typeface="한컴 윤고딕 230"/>
                <a:ea typeface="한컴 윤고딕 230"/>
              </a:rPr>
              <a:t>, 2019</a:t>
            </a: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년</a:t>
            </a:r>
            <a:r>
              <a:rPr lang="en-US" altLang="ko-KR" sz="1100">
                <a:solidFill>
                  <a:srgbClr val="000000"/>
                </a:solidFill>
                <a:latin typeface="한컴 윤고딕 230"/>
                <a:ea typeface="한컴 윤고딕 230"/>
              </a:rPr>
              <a:t>(591</a:t>
            </a:r>
            <a:r>
              <a:rPr lang="ko-KR" altLang="en-US" sz="1100">
                <a:solidFill>
                  <a:srgbClr val="000000"/>
                </a:solidFill>
                <a:latin typeface="한컴 윤고딕 230"/>
                <a:ea typeface="한컴 윤고딕 230"/>
              </a:rPr>
              <a:t>만 가구</a:t>
            </a:r>
            <a:r>
              <a:rPr lang="en-US" altLang="ko-KR" sz="1100">
                <a:solidFill>
                  <a:srgbClr val="000000"/>
                </a:solidFill>
                <a:latin typeface="한컴 윤고딕 230"/>
                <a:ea typeface="한컴 윤고딕 230"/>
              </a:rPr>
              <a:t>)</a:t>
            </a: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보다 </a:t>
            </a:r>
            <a:r>
              <a:rPr lang="en-US" altLang="ko-KR" sz="1500">
                <a:solidFill>
                  <a:srgbClr val="000000"/>
                </a:solidFill>
                <a:latin typeface="한컴 윤고딕 230"/>
                <a:ea typeface="한컴 윤고딕 230"/>
              </a:rPr>
              <a:t>47</a:t>
            </a: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만 가구가 증가했습니다</a:t>
            </a:r>
            <a:r>
              <a:rPr lang="en-US" altLang="ko-KR" sz="1500">
                <a:solidFill>
                  <a:srgbClr val="000000"/>
                </a:solidFill>
                <a:latin typeface="한컴 윤고딕 230"/>
                <a:ea typeface="한컴 윤고딕 230"/>
              </a:rPr>
              <a:t>.</a:t>
            </a:r>
          </a:p>
        </p:txBody>
      </p:sp>
      <p:sp>
        <p:nvSpPr>
          <p:cNvPr id="29" name="TextBox 16"/>
          <p:cNvSpPr txBox="1"/>
          <p:nvPr/>
        </p:nvSpPr>
        <p:spPr>
          <a:xfrm>
            <a:off x="4634616" y="5375370"/>
            <a:ext cx="4113847" cy="1004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반려동물 양육현황이 </a:t>
            </a:r>
            <a:r>
              <a:rPr lang="en-US" altLang="ko-KR" sz="1500">
                <a:solidFill>
                  <a:srgbClr val="000000"/>
                </a:solidFill>
                <a:latin typeface="한컴 윤고딕 230"/>
                <a:ea typeface="한컴 윤고딕 230"/>
              </a:rPr>
              <a:t>2010</a:t>
            </a: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년부터 </a:t>
            </a:r>
            <a:r>
              <a:rPr lang="en-US" altLang="ko-KR" sz="1500">
                <a:solidFill>
                  <a:srgbClr val="000000"/>
                </a:solidFill>
                <a:latin typeface="한컴 윤고딕 230"/>
                <a:ea typeface="한컴 윤고딕 230"/>
              </a:rPr>
              <a:t>2020</a:t>
            </a: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년까지 점진적으로 증가함에 따라 관련 시장 규모가 거대해지고 있으며 관련 업종도 더욱 다양해지고 있습니다</a:t>
            </a:r>
            <a:r>
              <a:rPr lang="en-US" altLang="ko-KR" sz="1500">
                <a:solidFill>
                  <a:srgbClr val="000000"/>
                </a:solidFill>
                <a:latin typeface="한컴 윤고딕 230"/>
                <a:ea typeface="한컴 윤고딕 230"/>
              </a:rPr>
              <a:t>.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968044" y="1652436"/>
            <a:ext cx="2568119" cy="984476"/>
          </a:xfrm>
          <a:prstGeom prst="rect">
            <a:avLst/>
          </a:prstGeom>
        </p:spPr>
        <p:txBody>
          <a:bodyPr wrap="square"/>
          <a:lstStyle/>
          <a:p>
            <a:pPr algn="r">
              <a:defRPr lang="ko-KR" altLang="en-US"/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</a:rPr>
              <a:t>농림 축산 식품부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92325" y="1280215"/>
            <a:ext cx="1039415" cy="348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시장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순서도: 대체 처리 36"/>
          <p:cNvSpPr/>
          <p:nvPr/>
        </p:nvSpPr>
        <p:spPr>
          <a:xfrm>
            <a:off x="259946" y="5511231"/>
            <a:ext cx="8632534" cy="726081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시장 벤치마킹 [6/11]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98492" y="1826743"/>
            <a:ext cx="8593987" cy="3448202"/>
            <a:chOff x="263650" y="1844803"/>
            <a:chExt cx="2827079" cy="1728215"/>
          </a:xfrm>
        </p:grpSpPr>
        <p:sp>
          <p:nvSpPr>
            <p:cNvPr id="18" name="직사각형 17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63650" y="1844803"/>
              <a:ext cx="2827079" cy="5091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37817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1" name="TextBox 19"/>
          <p:cNvSpPr txBox="1"/>
          <p:nvPr/>
        </p:nvSpPr>
        <p:spPr>
          <a:xfrm>
            <a:off x="395535" y="908720"/>
            <a:ext cx="2372430" cy="39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시장 및 고객 분석</a:t>
            </a:r>
          </a:p>
        </p:txBody>
      </p:sp>
      <p:sp>
        <p:nvSpPr>
          <p:cNvPr id="22" name="화살표: 오른쪽 12"/>
          <p:cNvSpPr/>
          <p:nvPr/>
        </p:nvSpPr>
        <p:spPr>
          <a:xfrm>
            <a:off x="662648" y="1345334"/>
            <a:ext cx="491245" cy="2433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2325" y="1280215"/>
            <a:ext cx="1039415" cy="348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시장 분석</a:t>
            </a:r>
          </a:p>
        </p:txBody>
      </p:sp>
      <p:pic>
        <p:nvPicPr>
          <p:cNvPr id="25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66871">
            <a:off x="372602" y="2203383"/>
            <a:ext cx="5554128" cy="546381"/>
          </a:xfrm>
          <a:prstGeom prst="rect">
            <a:avLst/>
          </a:prstGeom>
        </p:spPr>
      </p:pic>
      <p:pic>
        <p:nvPicPr>
          <p:cNvPr id="26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584230">
            <a:off x="1103099" y="3535005"/>
            <a:ext cx="6640573" cy="375438"/>
          </a:xfrm>
          <a:prstGeom prst="rect">
            <a:avLst/>
          </a:prstGeom>
        </p:spPr>
      </p:pic>
      <p:pic>
        <p:nvPicPr>
          <p:cNvPr id="27" name="그림 10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b="16430"/>
          <a:stretch>
            <a:fillRect/>
          </a:stretch>
        </p:blipFill>
        <p:spPr>
          <a:xfrm>
            <a:off x="359779" y="2908477"/>
            <a:ext cx="3928352" cy="330451"/>
          </a:xfrm>
          <a:prstGeom prst="rect">
            <a:avLst/>
          </a:prstGeom>
        </p:spPr>
      </p:pic>
      <p:pic>
        <p:nvPicPr>
          <p:cNvPr id="28" name="그림 14" descr="텍스트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12811" y="4203393"/>
            <a:ext cx="3847575" cy="744083"/>
          </a:xfrm>
          <a:prstGeom prst="rect">
            <a:avLst/>
          </a:prstGeom>
        </p:spPr>
      </p:pic>
      <p:sp>
        <p:nvSpPr>
          <p:cNvPr id="29" name="TextBox 18"/>
          <p:cNvSpPr txBox="1"/>
          <p:nvPr/>
        </p:nvSpPr>
        <p:spPr>
          <a:xfrm>
            <a:off x="7816359" y="4575435"/>
            <a:ext cx="844026" cy="223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00">
                <a:solidFill>
                  <a:schemeClr val="bg1">
                    <a:lumMod val="75000"/>
                  </a:schemeClr>
                </a:solidFill>
              </a:rPr>
              <a:t>new1 </a:t>
            </a:r>
            <a:r>
              <a:rPr lang="ko-KR" altLang="en-US" sz="900">
                <a:solidFill>
                  <a:schemeClr val="bg1">
                    <a:lumMod val="75000"/>
                  </a:schemeClr>
                </a:solidFill>
              </a:rPr>
              <a:t>뉴스</a:t>
            </a:r>
          </a:p>
        </p:txBody>
      </p:sp>
      <p:sp>
        <p:nvSpPr>
          <p:cNvPr id="30" name="TextBox 19"/>
          <p:cNvSpPr txBox="1"/>
          <p:nvPr/>
        </p:nvSpPr>
        <p:spPr>
          <a:xfrm>
            <a:off x="5132064" y="2840658"/>
            <a:ext cx="1022457" cy="262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</a:rPr>
              <a:t>연합뉴스</a:t>
            </a:r>
          </a:p>
        </p:txBody>
      </p:sp>
      <p:sp>
        <p:nvSpPr>
          <p:cNvPr id="31" name="TextBox 20"/>
          <p:cNvSpPr txBox="1"/>
          <p:nvPr/>
        </p:nvSpPr>
        <p:spPr>
          <a:xfrm>
            <a:off x="3331131" y="3238928"/>
            <a:ext cx="957001" cy="26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solidFill>
                  <a:schemeClr val="bg1">
                    <a:lumMod val="75000"/>
                  </a:schemeClr>
                </a:solidFill>
              </a:rPr>
              <a:t>JIBS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</a:rPr>
              <a:t>뉴스</a:t>
            </a:r>
          </a:p>
        </p:txBody>
      </p:sp>
      <p:sp>
        <p:nvSpPr>
          <p:cNvPr id="32" name="TextBox 21"/>
          <p:cNvSpPr txBox="1"/>
          <p:nvPr/>
        </p:nvSpPr>
        <p:spPr>
          <a:xfrm>
            <a:off x="6798630" y="3077279"/>
            <a:ext cx="855816" cy="223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>
                <a:solidFill>
                  <a:schemeClr val="bg1">
                    <a:lumMod val="75000"/>
                  </a:schemeClr>
                </a:solidFill>
              </a:rPr>
              <a:t>환경미디어</a:t>
            </a:r>
          </a:p>
        </p:txBody>
      </p:sp>
      <p:sp>
        <p:nvSpPr>
          <p:cNvPr id="33" name="TextBox 17"/>
          <p:cNvSpPr txBox="1"/>
          <p:nvPr/>
        </p:nvSpPr>
        <p:spPr>
          <a:xfrm>
            <a:off x="448394" y="5588135"/>
            <a:ext cx="8624106" cy="544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코로나가 장기화로 진행됨에 따라 예산적자로 인해 애견카페 등 많은 반려동물 편의시설이 폐업하고 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rgbClr val="000000"/>
                </a:solidFill>
                <a:latin typeface="한컴 윤고딕 230"/>
                <a:ea typeface="한컴 윤고딕 230"/>
              </a:rPr>
              <a:t>그에 따라 이용하던 고객들의 불편함과 뚜렷한 대처방안이 없는 것을 기사를 통해 확인할 수 있습니다</a:t>
            </a:r>
            <a:r>
              <a:rPr lang="en-US" altLang="ko-KR" sz="1500">
                <a:solidFill>
                  <a:srgbClr val="000000"/>
                </a:solidFill>
                <a:latin typeface="한컴 윤고딕 230"/>
                <a:ea typeface="한컴 윤고딕 23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4482312" y="1745656"/>
            <a:ext cx="4536506" cy="3376444"/>
            <a:chOff x="263651" y="1844803"/>
            <a:chExt cx="2827079" cy="1728215"/>
          </a:xfrm>
        </p:grpSpPr>
        <p:sp>
          <p:nvSpPr>
            <p:cNvPr id="38" name="직사각형 37"/>
            <p:cNvSpPr/>
            <p:nvPr/>
          </p:nvSpPr>
          <p:spPr>
            <a:xfrm>
              <a:off x="263651" y="1844803"/>
              <a:ext cx="2827079" cy="2477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7440" y="1745656"/>
            <a:ext cx="4374871" cy="3376444"/>
            <a:chOff x="263651" y="1844803"/>
            <a:chExt cx="2827079" cy="1728215"/>
          </a:xfrm>
        </p:grpSpPr>
        <p:sp>
          <p:nvSpPr>
            <p:cNvPr id="30" name="직사각형 29"/>
            <p:cNvSpPr/>
            <p:nvPr/>
          </p:nvSpPr>
          <p:spPr>
            <a:xfrm>
              <a:off x="263651" y="1844803"/>
              <a:ext cx="2827079" cy="2477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시장 벤치마킹 [7/11]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37817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2" name="TextBox 19"/>
          <p:cNvSpPr txBox="1"/>
          <p:nvPr/>
        </p:nvSpPr>
        <p:spPr>
          <a:xfrm>
            <a:off x="395535" y="908720"/>
            <a:ext cx="2372430" cy="39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시장 및 고객 분석</a:t>
            </a:r>
          </a:p>
        </p:txBody>
      </p:sp>
      <p:sp>
        <p:nvSpPr>
          <p:cNvPr id="23" name="화살표: 오른쪽 12"/>
          <p:cNvSpPr/>
          <p:nvPr/>
        </p:nvSpPr>
        <p:spPr>
          <a:xfrm>
            <a:off x="662648" y="1345334"/>
            <a:ext cx="491245" cy="2433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92325" y="1280215"/>
            <a:ext cx="1032714" cy="348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고객 분석</a:t>
            </a:r>
          </a:p>
        </p:txBody>
      </p:sp>
      <p:graphicFrame>
        <p:nvGraphicFramePr>
          <p:cNvPr id="25" name="차트 9"/>
          <p:cNvGraphicFramePr/>
          <p:nvPr/>
        </p:nvGraphicFramePr>
        <p:xfrm>
          <a:off x="-508" y="1783707"/>
          <a:ext cx="4482820" cy="3336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15"/>
          <p:cNvGraphicFramePr/>
          <p:nvPr/>
        </p:nvGraphicFramePr>
        <p:xfrm>
          <a:off x="4535996" y="1783707"/>
          <a:ext cx="4482822" cy="3336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TextBox 23"/>
          <p:cNvSpPr txBox="1"/>
          <p:nvPr/>
        </p:nvSpPr>
        <p:spPr>
          <a:xfrm>
            <a:off x="107442" y="5299954"/>
            <a:ext cx="8929116" cy="108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300">
                <a:solidFill>
                  <a:srgbClr val="000000"/>
                </a:solidFill>
                <a:latin typeface="한컴 윤고딕 230"/>
                <a:ea typeface="한컴 윤고딕 230"/>
              </a:rPr>
              <a:t>- </a:t>
            </a:r>
            <a:r>
              <a:rPr lang="ko-KR" altLang="en-US" sz="1300">
                <a:solidFill>
                  <a:srgbClr val="000000"/>
                </a:solidFill>
                <a:latin typeface="한컴 윤고딕 230"/>
                <a:ea typeface="한컴 윤고딕 230"/>
              </a:rPr>
              <a:t>전 연령을 대상으로 진행 한 설문조사와 데이터 랩에 의하면 연령 별 반려동물의 양육 현황은 크게 차이가 나지 않고 비등하게 양육하는 것이 확인되었습니다</a:t>
            </a:r>
            <a:r>
              <a:rPr lang="en-US" altLang="ko-KR" sz="1300">
                <a:solidFill>
                  <a:srgbClr val="000000"/>
                </a:solidFill>
                <a:latin typeface="한컴 윤고딕 230"/>
                <a:ea typeface="한컴 윤고딕 230"/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1300">
                <a:solidFill>
                  <a:srgbClr val="000000"/>
                </a:solidFill>
                <a:latin typeface="한컴 윤고딕 230"/>
                <a:ea typeface="한컴 윤고딕 230"/>
              </a:rPr>
              <a:t>- </a:t>
            </a:r>
            <a:r>
              <a:rPr lang="ko-KR" altLang="en-US" sz="1300">
                <a:solidFill>
                  <a:srgbClr val="000000"/>
                </a:solidFill>
                <a:latin typeface="한컴 윤고딕 230"/>
                <a:ea typeface="한컴 윤고딕 230"/>
              </a:rPr>
              <a:t>애견카페 소비 횟수에서는 </a:t>
            </a:r>
            <a:r>
              <a:rPr lang="en-US" altLang="ko-KR" sz="1300">
                <a:solidFill>
                  <a:srgbClr val="000000"/>
                </a:solidFill>
                <a:latin typeface="한컴 윤고딕 230"/>
                <a:ea typeface="한컴 윤고딕 230"/>
              </a:rPr>
              <a:t>20</a:t>
            </a:r>
            <a:r>
              <a:rPr lang="ko-KR" altLang="en-US" sz="1300">
                <a:solidFill>
                  <a:srgbClr val="000000"/>
                </a:solidFill>
                <a:latin typeface="한컴 윤고딕 230"/>
                <a:ea typeface="한컴 윤고딕 230"/>
              </a:rPr>
              <a:t>대</a:t>
            </a:r>
            <a:r>
              <a:rPr lang="en-US" altLang="ko-KR" sz="1300">
                <a:solidFill>
                  <a:srgbClr val="000000"/>
                </a:solidFill>
                <a:latin typeface="한컴 윤고딕 230"/>
                <a:ea typeface="한컴 윤고딕 230"/>
              </a:rPr>
              <a:t>,40</a:t>
            </a:r>
            <a:r>
              <a:rPr lang="ko-KR" altLang="en-US" sz="1300">
                <a:solidFill>
                  <a:srgbClr val="000000"/>
                </a:solidFill>
                <a:latin typeface="한컴 윤고딕 230"/>
                <a:ea typeface="한컴 윤고딕 230"/>
              </a:rPr>
              <a:t>대 여성이 높은 비중을 차지하는 것을 알 수 있습니다</a:t>
            </a:r>
            <a:r>
              <a:rPr lang="en-US" altLang="ko-KR" sz="1300">
                <a:solidFill>
                  <a:srgbClr val="000000"/>
                </a:solidFill>
                <a:latin typeface="한컴 윤고딕 230"/>
                <a:ea typeface="한컴 윤고딕 230"/>
              </a:rPr>
              <a:t>. </a:t>
            </a:r>
            <a:r>
              <a:rPr lang="ko-KR" altLang="en-US" sz="1300">
                <a:solidFill>
                  <a:srgbClr val="000000"/>
                </a:solidFill>
                <a:latin typeface="한컴 윤고딕 230"/>
                <a:ea typeface="한컴 윤고딕 230"/>
              </a:rPr>
              <a:t>모든 연령대에 어우러지는 마케팅과 홍보를 이룰 수 있다면 전 연령으로부터 좋은 관심을 이끌어 낼 수 있고</a:t>
            </a:r>
            <a:r>
              <a:rPr lang="en-US" altLang="ko-KR" sz="1300">
                <a:solidFill>
                  <a:srgbClr val="000000"/>
                </a:solidFill>
                <a:latin typeface="한컴 윤고딕 230"/>
                <a:ea typeface="한컴 윤고딕 230"/>
              </a:rPr>
              <a:t>, </a:t>
            </a:r>
            <a:r>
              <a:rPr lang="ko-KR" altLang="en-US" sz="1300">
                <a:solidFill>
                  <a:srgbClr val="000000"/>
                </a:solidFill>
                <a:latin typeface="한컴 윤고딕 230"/>
                <a:ea typeface="한컴 윤고딕 230"/>
              </a:rPr>
              <a:t>특히 애견카페에 가지 못하는 </a:t>
            </a:r>
            <a:r>
              <a:rPr lang="en-US" altLang="ko-KR" sz="1300">
                <a:solidFill>
                  <a:srgbClr val="000000"/>
                </a:solidFill>
                <a:latin typeface="한컴 윤고딕 230"/>
                <a:ea typeface="한컴 윤고딕 230"/>
              </a:rPr>
              <a:t>20</a:t>
            </a:r>
            <a:r>
              <a:rPr lang="ko-KR" altLang="en-US" sz="1300">
                <a:solidFill>
                  <a:srgbClr val="000000"/>
                </a:solidFill>
                <a:latin typeface="한컴 윤고딕 230"/>
                <a:ea typeface="한컴 윤고딕 230"/>
              </a:rPr>
              <a:t>대</a:t>
            </a:r>
            <a:r>
              <a:rPr lang="en-US" altLang="ko-KR" sz="1300">
                <a:solidFill>
                  <a:srgbClr val="000000"/>
                </a:solidFill>
                <a:latin typeface="한컴 윤고딕 230"/>
                <a:ea typeface="한컴 윤고딕 230"/>
              </a:rPr>
              <a:t>,</a:t>
            </a:r>
            <a:r>
              <a:rPr lang="ko-KR" altLang="en-US" sz="1300">
                <a:solidFill>
                  <a:srgbClr val="000000"/>
                </a:solidFill>
                <a:latin typeface="한컴 윤고딕 230"/>
                <a:ea typeface="한컴 윤고딕 230"/>
              </a:rPr>
              <a:t> </a:t>
            </a:r>
            <a:r>
              <a:rPr lang="en-US" altLang="ko-KR" sz="1300">
                <a:solidFill>
                  <a:srgbClr val="000000"/>
                </a:solidFill>
                <a:latin typeface="한컴 윤고딕 230"/>
                <a:ea typeface="한컴 윤고딕 230"/>
              </a:rPr>
              <a:t>40</a:t>
            </a:r>
            <a:r>
              <a:rPr lang="ko-KR" altLang="en-US" sz="1300">
                <a:solidFill>
                  <a:srgbClr val="000000"/>
                </a:solidFill>
                <a:latin typeface="한컴 윤고딕 230"/>
                <a:ea typeface="한컴 윤고딕 230"/>
              </a:rPr>
              <a:t>대 여자들을 중심으로 적절한 </a:t>
            </a:r>
            <a:r>
              <a:rPr lang="en-US" altLang="ko-KR" sz="1300">
                <a:solidFill>
                  <a:srgbClr val="000000"/>
                </a:solidFill>
                <a:latin typeface="한컴 윤고딕 230"/>
                <a:ea typeface="한컴 윤고딕 230"/>
              </a:rPr>
              <a:t>SNS</a:t>
            </a:r>
            <a:r>
              <a:rPr lang="ko-KR" altLang="en-US" sz="1300">
                <a:solidFill>
                  <a:srgbClr val="000000"/>
                </a:solidFill>
                <a:latin typeface="한컴 윤고딕 230"/>
                <a:ea typeface="한컴 윤고딕 230"/>
              </a:rPr>
              <a:t>나 블로그를 통해 홍보를 한다면 더욱 좋은 효과를 이끌어낼 수 있을 것으로 보입니다.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시장 벤치마킹 [8/11]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사각형: 둥근 모서리 16"/>
          <p:cNvSpPr/>
          <p:nvPr/>
        </p:nvSpPr>
        <p:spPr>
          <a:xfrm>
            <a:off x="251520" y="2096856"/>
            <a:ext cx="4212468" cy="4032444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사각형: 둥근 모서리 18"/>
          <p:cNvSpPr/>
          <p:nvPr/>
        </p:nvSpPr>
        <p:spPr>
          <a:xfrm>
            <a:off x="777884" y="1808820"/>
            <a:ext cx="3099231" cy="756000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47657" eaLnBrk="1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r>
              <a:rPr lang="ko-KR" altLang="en-US" sz="2000" b="1" i="0" u="none" kern="1200">
                <a:solidFill>
                  <a:srgbClr val="4B3608"/>
                </a:solidFill>
                <a:latin typeface="한컴 윤고딕 230"/>
                <a:ea typeface="한컴 윤고딕 230"/>
                <a:cs typeface="맑은 고딕"/>
              </a:rPr>
              <a:t>바이럴 마케팅</a:t>
            </a:r>
          </a:p>
          <a:p>
            <a:pPr marL="0" lvl="0" indent="0" algn="ctr" defTabSz="847657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r>
              <a:rPr lang="ko-KR" altLang="en-US" sz="1600">
                <a:ln w="9525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4B3608"/>
                </a:solidFill>
                <a:latin typeface="한컴 윤고딕 230"/>
                <a:ea typeface="한컴 윤고딕 230"/>
              </a:rPr>
              <a:t>(</a:t>
            </a:r>
            <a:r>
              <a:rPr lang="en-US" sz="1600" kern="1200">
                <a:solidFill>
                  <a:srgbClr val="4B3608"/>
                </a:solidFill>
                <a:latin typeface="한컴 윤고딕 230"/>
                <a:ea typeface="한컴 윤고딕 230"/>
              </a:rPr>
              <a:t>Viral Marketing)</a:t>
            </a:r>
          </a:p>
        </p:txBody>
      </p:sp>
      <p:sp>
        <p:nvSpPr>
          <p:cNvPr id="22" name="TextBox 19"/>
          <p:cNvSpPr txBox="1"/>
          <p:nvPr/>
        </p:nvSpPr>
        <p:spPr>
          <a:xfrm>
            <a:off x="395534" y="908720"/>
            <a:ext cx="2020005" cy="39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홍보 &amp; 마케팅</a:t>
            </a:r>
          </a:p>
        </p:txBody>
      </p:sp>
      <p:sp>
        <p:nvSpPr>
          <p:cNvPr id="23" name="화살표: 오른쪽 12"/>
          <p:cNvSpPr/>
          <p:nvPr/>
        </p:nvSpPr>
        <p:spPr>
          <a:xfrm>
            <a:off x="662648" y="1345334"/>
            <a:ext cx="491245" cy="2433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92325" y="1280215"/>
            <a:ext cx="1232740" cy="348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마케팅 전략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2577" y="2576184"/>
            <a:ext cx="4379423" cy="4309200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384601" tIns="395732" rIns="384601" bIns="135128" anchor="t" anchorCtr="0">
            <a:noAutofit/>
          </a:bodyPr>
          <a:lstStyle/>
          <a:p>
            <a:pPr marL="171450" lvl="1" indent="-171450" algn="l" defTabSz="805274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  <a:defRPr lang="ko-KR" altLang="en-US"/>
            </a:pPr>
            <a:r>
              <a:rPr lang="ko-KR" altLang="en-US" sz="1500" kern="1200" dirty="0">
                <a:latin typeface="한컴 윤고딕 230"/>
                <a:ea typeface="한컴 윤고딕 230"/>
              </a:rPr>
              <a:t>바이럴 마케팅은 소셜 미디어를 통해 거미줄처럼 </a:t>
            </a:r>
            <a:r>
              <a:rPr lang="ko-KR" altLang="en-US" sz="1500" kern="1200" dirty="0" err="1">
                <a:latin typeface="한컴 윤고딕 230"/>
                <a:ea typeface="한컴 윤고딕 230"/>
              </a:rPr>
              <a:t>네트워크되어</a:t>
            </a:r>
            <a:r>
              <a:rPr lang="ko-KR" altLang="en-US" sz="1500" kern="1200" dirty="0">
                <a:latin typeface="한컴 윤고딕 230"/>
                <a:ea typeface="한컴 윤고딕 230"/>
              </a:rPr>
              <a:t> 있는 소비자들에게 바이러스처럼 빠르게 확산되는 새로운 마케팅 현상입니다</a:t>
            </a:r>
            <a:r>
              <a:rPr lang="en-US" altLang="ko-KR" sz="1500" kern="1200" dirty="0">
                <a:latin typeface="한컴 윤고딕 230"/>
                <a:ea typeface="한컴 윤고딕 230"/>
              </a:rPr>
              <a:t>.</a:t>
            </a:r>
            <a:endParaRPr lang="ko-KR" altLang="en-US" sz="1500" kern="1200" dirty="0">
              <a:latin typeface="한컴 윤고딕 230"/>
              <a:ea typeface="한컴 윤고딕 230"/>
            </a:endParaRPr>
          </a:p>
          <a:p>
            <a:pPr marL="171450" lvl="1" indent="-171450" algn="l" defTabSz="805274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ko-KR" altLang="en-US" sz="1500" kern="1200" dirty="0">
                <a:latin typeface="한컴 윤고딕 230"/>
                <a:ea typeface="한컴 윤고딕 230"/>
              </a:rPr>
              <a:t> </a:t>
            </a:r>
            <a:endParaRPr lang="en-US" altLang="ko-KR" sz="1500" kern="1200" dirty="0">
              <a:latin typeface="한컴 윤고딕 230"/>
              <a:ea typeface="한컴 윤고딕 230"/>
            </a:endParaRPr>
          </a:p>
          <a:p>
            <a:pPr marL="171450" lvl="1" indent="-171450" algn="l" defTabSz="805274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en-US" altLang="ko-KR" sz="1500" kern="1200" dirty="0">
                <a:latin typeface="한컴 윤고딕 230"/>
                <a:ea typeface="한컴 윤고딕 230"/>
              </a:rPr>
              <a:t>Ex)</a:t>
            </a:r>
            <a:r>
              <a:rPr lang="ko-KR" altLang="en-US" sz="1500" kern="1200" dirty="0">
                <a:latin typeface="한컴 윤고딕 230"/>
                <a:ea typeface="한컴 윤고딕 230"/>
              </a:rPr>
              <a:t>영화</a:t>
            </a:r>
            <a:r>
              <a:rPr lang="en-US" altLang="ko-KR" sz="1500" kern="1200" dirty="0">
                <a:latin typeface="한컴 윤고딕 230"/>
                <a:ea typeface="한컴 윤고딕 230"/>
              </a:rPr>
              <a:t>, </a:t>
            </a:r>
            <a:r>
              <a:rPr lang="ko-KR" altLang="en-US" sz="1500" kern="1200" dirty="0">
                <a:latin typeface="한컴 윤고딕 230"/>
                <a:ea typeface="한컴 윤고딕 230"/>
              </a:rPr>
              <a:t>영상</a:t>
            </a:r>
            <a:r>
              <a:rPr lang="en-US" altLang="ko-KR" sz="1500" kern="1200" dirty="0">
                <a:latin typeface="한컴 윤고딕 230"/>
                <a:ea typeface="한컴 윤고딕 230"/>
              </a:rPr>
              <a:t>, </a:t>
            </a:r>
            <a:r>
              <a:rPr lang="ko-KR" altLang="en-US" sz="1500" kern="1200" dirty="0">
                <a:latin typeface="한컴 윤고딕 230"/>
                <a:ea typeface="한컴 윤고딕 230"/>
              </a:rPr>
              <a:t>뮤직비디오 등이 우리의 일상생활 속에 자연스럽게 전파됩니다</a:t>
            </a:r>
            <a:r>
              <a:rPr lang="en-US" altLang="ko-KR" sz="1500" kern="1200" dirty="0">
                <a:latin typeface="한컴 윤고딕 230"/>
                <a:ea typeface="한컴 윤고딕 230"/>
              </a:rPr>
              <a:t>. </a:t>
            </a:r>
            <a:endParaRPr lang="ko-KR" altLang="en-US" sz="1500" kern="1200" dirty="0">
              <a:latin typeface="한컴 윤고딕 230"/>
              <a:ea typeface="한컴 윤고딕 230"/>
            </a:endParaRPr>
          </a:p>
          <a:p>
            <a:pPr marL="171450" lvl="1" indent="-171450" algn="l" defTabSz="805274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ko-KR" altLang="en-US" sz="1500" kern="1200" dirty="0">
                <a:latin typeface="한컴 윤고딕 230"/>
                <a:ea typeface="한컴 윤고딕 230"/>
              </a:rPr>
              <a:t> </a:t>
            </a:r>
            <a:endParaRPr lang="en-US" altLang="ko-KR" sz="1500" kern="1200" dirty="0">
              <a:latin typeface="한컴 윤고딕 230"/>
              <a:ea typeface="한컴 윤고딕 23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346851" y="2226608"/>
            <a:ext cx="4473621" cy="2894580"/>
            <a:chOff x="6047903" y="1973136"/>
            <a:chExt cx="5367659" cy="3473052"/>
          </a:xfrm>
        </p:grpSpPr>
        <p:sp>
          <p:nvSpPr>
            <p:cNvPr id="48" name="타원 47"/>
            <p:cNvSpPr/>
            <p:nvPr/>
          </p:nvSpPr>
          <p:spPr>
            <a:xfrm>
              <a:off x="7323546" y="2244092"/>
              <a:ext cx="2780338" cy="2780650"/>
            </a:xfrm>
            <a:prstGeom prst="ellipse">
              <a:avLst/>
            </a:prstGeom>
            <a:solidFill>
              <a:srgbClr val="FFC000">
                <a:alpha val="8000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49" name="TextBox 48"/>
            <p:cNvSpPr txBox="1"/>
            <p:nvPr/>
          </p:nvSpPr>
          <p:spPr>
            <a:xfrm>
              <a:off x="7484427" y="2651309"/>
              <a:ext cx="2462357" cy="19662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106680" tIns="106680" rIns="106680" bIns="106680" anchor="ctr" anchorCtr="0">
              <a:noAutofit/>
            </a:bodyPr>
            <a:lstStyle/>
            <a:p>
              <a:pPr marL="0" lvl="0" indent="0" algn="ctr" defTabSz="1205708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en-US" altLang="en-US" sz="2800" b="1" i="0" u="none" kern="1200">
                  <a:solidFill>
                    <a:srgbClr val="FFFFFF"/>
                  </a:solidFill>
                  <a:latin typeface="맑은 고딕"/>
                </a:rPr>
                <a:t>Viral </a:t>
              </a:r>
              <a:br>
                <a:rPr lang="en-US" altLang="en-US" sz="2800" b="1" i="0" u="none" kern="1200">
                  <a:solidFill>
                    <a:srgbClr val="FFFFFF"/>
                  </a:solidFill>
                  <a:latin typeface="맑은 고딕"/>
                </a:rPr>
              </a:br>
              <a:r>
                <a:rPr lang="en-US" altLang="en-US" sz="2800" b="1" i="0" u="none" kern="1200">
                  <a:solidFill>
                    <a:srgbClr val="FFFFFF"/>
                  </a:solidFill>
                  <a:latin typeface="맑은 고딕"/>
                </a:rPr>
                <a:t>Marketing</a:t>
              </a:r>
              <a:endParaRPr lang="ko-KR" altLang="en-US" sz="2800" b="0" i="0" u="none" kern="120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8609805" y="2050056"/>
              <a:ext cx="309116" cy="309249"/>
            </a:xfrm>
            <a:prstGeom prst="ellipse">
              <a:avLst/>
            </a:prstGeom>
            <a:solidFill>
              <a:srgbClr val="FFC000">
                <a:alpha val="8980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51" name="타원 50"/>
            <p:cNvSpPr/>
            <p:nvPr/>
          </p:nvSpPr>
          <p:spPr>
            <a:xfrm>
              <a:off x="7878077" y="4750796"/>
              <a:ext cx="224138" cy="224141"/>
            </a:xfrm>
            <a:prstGeom prst="ellipse">
              <a:avLst/>
            </a:prstGeom>
            <a:solidFill>
              <a:srgbClr val="FFC000">
                <a:alpha val="8667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52" name="타원 51"/>
            <p:cNvSpPr/>
            <p:nvPr/>
          </p:nvSpPr>
          <p:spPr>
            <a:xfrm>
              <a:off x="9982579" y="3305247"/>
              <a:ext cx="224138" cy="224141"/>
            </a:xfrm>
            <a:prstGeom prst="ellipse">
              <a:avLst/>
            </a:prstGeom>
            <a:solidFill>
              <a:srgbClr val="FFC000">
                <a:alpha val="8392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53" name="타원 52"/>
            <p:cNvSpPr/>
            <p:nvPr/>
          </p:nvSpPr>
          <p:spPr>
            <a:xfrm>
              <a:off x="8911507" y="4989230"/>
              <a:ext cx="309116" cy="309249"/>
            </a:xfrm>
            <a:prstGeom prst="ellipse">
              <a:avLst/>
            </a:prstGeom>
            <a:solidFill>
              <a:srgbClr val="FFC000">
                <a:alpha val="8118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54" name="타원 53"/>
            <p:cNvSpPr/>
            <p:nvPr/>
          </p:nvSpPr>
          <p:spPr>
            <a:xfrm>
              <a:off x="7940813" y="2489568"/>
              <a:ext cx="224138" cy="224141"/>
            </a:xfrm>
            <a:prstGeom prst="ellipse">
              <a:avLst/>
            </a:prstGeom>
            <a:solidFill>
              <a:srgbClr val="FFC000">
                <a:alpha val="7804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55" name="타원 54"/>
            <p:cNvSpPr/>
            <p:nvPr/>
          </p:nvSpPr>
          <p:spPr>
            <a:xfrm>
              <a:off x="7235320" y="3771721"/>
              <a:ext cx="224138" cy="224141"/>
            </a:xfrm>
            <a:prstGeom prst="ellipse">
              <a:avLst/>
            </a:prstGeom>
            <a:solidFill>
              <a:srgbClr val="FFC000">
                <a:alpha val="7529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56" name="타원 55"/>
            <p:cNvSpPr/>
            <p:nvPr/>
          </p:nvSpPr>
          <p:spPr>
            <a:xfrm>
              <a:off x="6075026" y="2608451"/>
              <a:ext cx="1288300" cy="1270477"/>
            </a:xfrm>
            <a:prstGeom prst="ellipse">
              <a:avLst/>
            </a:prstGeom>
            <a:solidFill>
              <a:srgbClr val="FFC000">
                <a:alpha val="7255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57" name="TextBox 56"/>
            <p:cNvSpPr txBox="1"/>
            <p:nvPr/>
          </p:nvSpPr>
          <p:spPr>
            <a:xfrm>
              <a:off x="6195821" y="2794508"/>
              <a:ext cx="986211" cy="89836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45720" tIns="45720" rIns="45720" bIns="45720" anchor="ctr" anchorCtr="0">
              <a:noAutofit/>
            </a:bodyPr>
            <a:lstStyle/>
            <a:p>
              <a:pPr marL="0" lvl="0" indent="0" algn="ctr" defTabSz="516732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ko-KR" altLang="en-US" sz="1200" b="0" i="0" u="none" kern="12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social media marketing</a:t>
              </a:r>
              <a:endParaRPr lang="ko-KR" altLang="en-US" sz="1200" b="1" i="0" u="none" kern="120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8297267" y="2499313"/>
              <a:ext cx="309116" cy="309249"/>
            </a:xfrm>
            <a:prstGeom prst="ellipse">
              <a:avLst/>
            </a:prstGeom>
            <a:solidFill>
              <a:srgbClr val="FFC000">
                <a:alpha val="6980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59" name="타원 58"/>
            <p:cNvSpPr/>
            <p:nvPr/>
          </p:nvSpPr>
          <p:spPr>
            <a:xfrm>
              <a:off x="6260633" y="4140092"/>
              <a:ext cx="558919" cy="559053"/>
            </a:xfrm>
            <a:prstGeom prst="ellipse">
              <a:avLst/>
            </a:prstGeom>
            <a:solidFill>
              <a:srgbClr val="FFC000">
                <a:alpha val="6667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60" name="타원 59"/>
            <p:cNvSpPr/>
            <p:nvPr/>
          </p:nvSpPr>
          <p:spPr>
            <a:xfrm>
              <a:off x="9893283" y="1973136"/>
              <a:ext cx="1522279" cy="1477572"/>
            </a:xfrm>
            <a:prstGeom prst="ellipse">
              <a:avLst/>
            </a:prstGeom>
            <a:solidFill>
              <a:srgbClr val="FFC000">
                <a:alpha val="6392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61" name="TextBox 60"/>
            <p:cNvSpPr txBox="1"/>
            <p:nvPr/>
          </p:nvSpPr>
          <p:spPr>
            <a:xfrm>
              <a:off x="10033185" y="2189521"/>
              <a:ext cx="1299346" cy="10448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ctr" defTabSz="602854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en-US" altLang="en-US" sz="1400" b="0" i="0" u="none" kern="1200">
                  <a:solidFill>
                    <a:srgbClr val="FFFFFF"/>
                  </a:solidFill>
                  <a:latin typeface="맑은 고딕"/>
                </a:rPr>
                <a:t>Instagram</a:t>
              </a:r>
              <a:endParaRPr lang="ko-KR" altLang="en-US" sz="1400" b="0" i="0" u="none" kern="120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9584492" y="2927131"/>
              <a:ext cx="309116" cy="309249"/>
            </a:xfrm>
            <a:prstGeom prst="ellipse">
              <a:avLst/>
            </a:prstGeom>
            <a:solidFill>
              <a:srgbClr val="FFC000">
                <a:alpha val="6118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63" name="타원 62"/>
            <p:cNvSpPr/>
            <p:nvPr/>
          </p:nvSpPr>
          <p:spPr>
            <a:xfrm>
              <a:off x="6047903" y="4805370"/>
              <a:ext cx="224138" cy="224141"/>
            </a:xfrm>
            <a:prstGeom prst="ellipse">
              <a:avLst/>
            </a:prstGeom>
            <a:solidFill>
              <a:srgbClr val="FFC000">
                <a:alpha val="5804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64" name="타원 63"/>
            <p:cNvSpPr/>
            <p:nvPr/>
          </p:nvSpPr>
          <p:spPr>
            <a:xfrm>
              <a:off x="8281297" y="4486374"/>
              <a:ext cx="224138" cy="224141"/>
            </a:xfrm>
            <a:prstGeom prst="ellipse">
              <a:avLst/>
            </a:prstGeom>
            <a:solidFill>
              <a:srgbClr val="FFC000">
                <a:alpha val="5529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65" name="타원 64"/>
            <p:cNvSpPr/>
            <p:nvPr/>
          </p:nvSpPr>
          <p:spPr>
            <a:xfrm>
              <a:off x="9818584" y="4135117"/>
              <a:ext cx="1322777" cy="1311071"/>
            </a:xfrm>
            <a:prstGeom prst="ellipse">
              <a:avLst/>
            </a:prstGeom>
            <a:solidFill>
              <a:srgbClr val="FFC000">
                <a:alpha val="5255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  <p:sp>
          <p:nvSpPr>
            <p:cNvPr id="66" name="TextBox 65"/>
            <p:cNvSpPr txBox="1"/>
            <p:nvPr/>
          </p:nvSpPr>
          <p:spPr>
            <a:xfrm>
              <a:off x="9946786" y="4327119"/>
              <a:ext cx="1057667" cy="9270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ctr" defTabSz="602854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en-US" altLang="ko-KR" sz="1400" b="0" i="0" u="none" kern="1200">
                  <a:solidFill>
                    <a:srgbClr val="FFFFFF"/>
                  </a:solidFill>
                  <a:latin typeface="맑은 고딕"/>
                  <a:ea typeface="맑은 고딕"/>
                </a:rPr>
                <a:t>Facebook</a:t>
              </a:r>
              <a:endParaRPr lang="ko-KR" altLang="en-US" sz="1400" b="0" i="0" u="none" kern="120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10253839" y="3618058"/>
              <a:ext cx="224138" cy="224141"/>
            </a:xfrm>
            <a:prstGeom prst="ellipse">
              <a:avLst/>
            </a:prstGeom>
            <a:solidFill>
              <a:srgbClr val="FFC000">
                <a:alpha val="49800"/>
              </a:srgbClr>
            </a:solidFill>
            <a:ln w="1905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시장 벤치마킹 [9/11]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1" name="TextBox 19"/>
          <p:cNvSpPr txBox="1"/>
          <p:nvPr/>
        </p:nvSpPr>
        <p:spPr>
          <a:xfrm>
            <a:off x="395534" y="908720"/>
            <a:ext cx="2020005" cy="39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홍보 &amp; 마케팅</a:t>
            </a:r>
          </a:p>
        </p:txBody>
      </p:sp>
      <p:sp>
        <p:nvSpPr>
          <p:cNvPr id="22" name="화살표: 오른쪽 12"/>
          <p:cNvSpPr/>
          <p:nvPr/>
        </p:nvSpPr>
        <p:spPr>
          <a:xfrm>
            <a:off x="662648" y="1345334"/>
            <a:ext cx="491245" cy="2433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2325" y="1280215"/>
            <a:ext cx="1470865" cy="348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홍보 &amp; 마케팅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63652" y="1772816"/>
            <a:ext cx="4524371" cy="4199664"/>
            <a:chOff x="1026000" y="1828799"/>
            <a:chExt cx="5249866" cy="4730400"/>
          </a:xfrm>
        </p:grpSpPr>
        <p:sp>
          <p:nvSpPr>
            <p:cNvPr id="25" name="타원 24"/>
            <p:cNvSpPr/>
            <p:nvPr/>
          </p:nvSpPr>
          <p:spPr>
            <a:xfrm>
              <a:off x="1026000" y="1828799"/>
              <a:ext cx="4730400" cy="4730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8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1249203" y="2027837"/>
              <a:ext cx="851382" cy="85138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4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21892" y="2096680"/>
              <a:ext cx="4553974" cy="85138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28" name="TextBox 27"/>
            <p:cNvSpPr txBox="1"/>
            <p:nvPr/>
          </p:nvSpPr>
          <p:spPr>
            <a:xfrm>
              <a:off x="1680359" y="2437362"/>
              <a:ext cx="3551318" cy="851382"/>
            </a:xfrm>
            <a:prstGeom prst="rect">
              <a:avLst/>
            </a:prstGeom>
            <a:ln>
              <a:noFill/>
              <a:prstDash val="solid"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0" tIns="25400" rIns="0" bIns="25400" anchor="ctr" anchorCtr="0">
              <a:noAutofit/>
            </a:bodyPr>
            <a:lstStyle/>
            <a:p>
              <a:pPr marL="0" lvl="0" indent="0" algn="l" defTabSz="86122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ko-KR" altLang="en-US" sz="2200" kern="1200">
                  <a:latin typeface="한컴 윤고딕 230"/>
                  <a:ea typeface="한컴 윤고딕 230"/>
                </a:rPr>
                <a:t>알고리즘을 활용한 마케팅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74895" y="2879219"/>
              <a:ext cx="4553974" cy="105738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0" name="TextBox 29"/>
            <p:cNvSpPr txBox="1"/>
            <p:nvPr/>
          </p:nvSpPr>
          <p:spPr>
            <a:xfrm>
              <a:off x="1674895" y="2879219"/>
              <a:ext cx="4553974" cy="10573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0" tIns="58420" rIns="0" bIns="58420" anchor="ctr" anchorCtr="0">
              <a:noAutofit/>
            </a:bodyPr>
            <a:lstStyle/>
            <a:p>
              <a:pPr marL="0" lvl="0" indent="0" algn="l" defTabSz="1980806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en-US" altLang="ko-KR" sz="4600" kern="1200"/>
                <a:t> </a:t>
              </a:r>
            </a:p>
          </p:txBody>
        </p:sp>
      </p:grpSp>
      <p:sp>
        <p:nvSpPr>
          <p:cNvPr id="31" name="TextBox 10"/>
          <p:cNvSpPr txBox="1"/>
          <p:nvPr/>
        </p:nvSpPr>
        <p:spPr>
          <a:xfrm>
            <a:off x="757971" y="2962414"/>
            <a:ext cx="2877925" cy="30228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400">
                <a:latin typeface="한컴 윤고딕 230"/>
                <a:ea typeface="한컴 윤고딕 230"/>
              </a:rPr>
              <a:t> [</a:t>
            </a:r>
            <a:r>
              <a:rPr lang="en-US" altLang="ko-KR" sz="1600">
                <a:latin typeface="한컴 윤고딕 230"/>
                <a:ea typeface="한컴 윤고딕 230"/>
              </a:rPr>
              <a:t>Instargram </a:t>
            </a:r>
            <a:r>
              <a:rPr lang="ko-KR" altLang="en-US" sz="1600">
                <a:latin typeface="한컴 윤고딕 230"/>
                <a:ea typeface="한컴 윤고딕 230"/>
              </a:rPr>
              <a:t>알고리즘 </a:t>
            </a:r>
            <a:r>
              <a:rPr lang="en-US" altLang="ko-KR" sz="1600">
                <a:latin typeface="한컴 윤고딕 230"/>
                <a:ea typeface="한컴 윤고딕 230"/>
              </a:rPr>
              <a:t>7</a:t>
            </a:r>
            <a:r>
              <a:rPr lang="ko-KR" altLang="en-US" sz="1600">
                <a:latin typeface="한컴 윤고딕 230"/>
                <a:ea typeface="한컴 윤고딕 230"/>
              </a:rPr>
              <a:t>가지</a:t>
            </a:r>
            <a:r>
              <a:rPr lang="en-US" altLang="ko-KR" sz="1600">
                <a:latin typeface="한컴 윤고딕 230"/>
                <a:ea typeface="한컴 윤고딕 230"/>
              </a:rPr>
              <a:t>]</a:t>
            </a:r>
          </a:p>
          <a:p>
            <a:pPr lvl="0" algn="ctr">
              <a:defRPr lang="ko-KR" altLang="en-US"/>
            </a:pPr>
            <a:endParaRPr lang="en-US" altLang="ko-KR" sz="1600">
              <a:latin typeface="한컴 윤고딕 230"/>
              <a:ea typeface="한컴 윤고딕 230"/>
            </a:endParaRPr>
          </a:p>
          <a:p>
            <a:pPr marL="342900" indent="-342900" algn="ctr">
              <a:buFont typeface="+mj-lt"/>
              <a:buAutoNum type="arabicPeriod"/>
              <a:defRPr lang="ko-KR" altLang="en-US"/>
            </a:pPr>
            <a:r>
              <a:rPr lang="ko-KR" altLang="en-US" sz="1600">
                <a:latin typeface="한컴 윤고딕 230"/>
                <a:ea typeface="한컴 윤고딕 230"/>
              </a:rPr>
              <a:t>인게이지먼트</a:t>
            </a:r>
          </a:p>
          <a:p>
            <a:pPr marL="342900" indent="-342900" algn="ctr">
              <a:buFont typeface="+mj-lt"/>
              <a:buAutoNum type="arabicPeriod"/>
              <a:defRPr lang="ko-KR" altLang="en-US"/>
            </a:pPr>
            <a:r>
              <a:rPr lang="ko-KR" altLang="en-US" sz="1600">
                <a:latin typeface="한컴 윤고딕 230"/>
                <a:ea typeface="한컴 윤고딕 230"/>
              </a:rPr>
              <a:t>관련성</a:t>
            </a:r>
          </a:p>
          <a:p>
            <a:pPr marL="342900" indent="-342900" algn="ctr">
              <a:buFont typeface="+mj-lt"/>
              <a:buAutoNum type="arabicPeriod"/>
              <a:defRPr lang="ko-KR" altLang="en-US"/>
            </a:pPr>
            <a:r>
              <a:rPr lang="ko-KR" altLang="en-US" sz="1600">
                <a:latin typeface="한컴 윤고딕 230"/>
                <a:ea typeface="한컴 윤고딕 230"/>
              </a:rPr>
              <a:t>관계</a:t>
            </a:r>
          </a:p>
          <a:p>
            <a:pPr marL="342900" indent="-342900" algn="ctr">
              <a:buFont typeface="+mj-lt"/>
              <a:buAutoNum type="arabicPeriod"/>
              <a:defRPr lang="ko-KR" altLang="en-US"/>
            </a:pPr>
            <a:r>
              <a:rPr lang="ko-KR" altLang="en-US" sz="1600">
                <a:latin typeface="한컴 윤고딕 230"/>
                <a:ea typeface="한컴 윤고딕 230"/>
              </a:rPr>
              <a:t>최신 게시물</a:t>
            </a:r>
          </a:p>
          <a:p>
            <a:pPr marL="342900" indent="-342900" algn="ctr">
              <a:buFont typeface="+mj-lt"/>
              <a:buAutoNum type="arabicPeriod"/>
              <a:defRPr lang="ko-KR" altLang="en-US"/>
            </a:pPr>
            <a:r>
              <a:rPr lang="ko-KR" altLang="en-US" sz="1600">
                <a:latin typeface="한컴 윤고딕 230"/>
                <a:ea typeface="한컴 윤고딕 230"/>
              </a:rPr>
              <a:t>프로필 방문</a:t>
            </a:r>
          </a:p>
          <a:p>
            <a:pPr marL="342900" indent="-342900" algn="ctr">
              <a:buFont typeface="+mj-lt"/>
              <a:buAutoNum type="arabicPeriod"/>
              <a:defRPr lang="ko-KR" altLang="en-US"/>
            </a:pPr>
            <a:r>
              <a:rPr lang="ko-KR" altLang="en-US" sz="1600">
                <a:latin typeface="한컴 윤고딕 230"/>
                <a:ea typeface="한컴 윤고딕 230"/>
              </a:rPr>
              <a:t>게시물 공유</a:t>
            </a:r>
          </a:p>
          <a:p>
            <a:pPr marL="342900" indent="-342900" algn="ctr">
              <a:buFont typeface="+mj-lt"/>
              <a:buAutoNum type="arabicPeriod"/>
              <a:defRPr lang="ko-KR" altLang="en-US"/>
            </a:pPr>
            <a:r>
              <a:rPr lang="ko-KR" altLang="en-US" sz="1600">
                <a:latin typeface="한컴 윤고딕 230"/>
                <a:ea typeface="한컴 윤고딕 230"/>
              </a:rPr>
              <a:t>게시물 체류시간</a:t>
            </a:r>
            <a:endParaRPr lang="ko-KR" altLang="en-US" sz="1600" b="1"/>
          </a:p>
          <a:p>
            <a:pPr marL="285750" indent="-285750" algn="ctr">
              <a:buFont typeface="Wingdings"/>
              <a:buChar char="l"/>
              <a:defRPr lang="ko-KR" altLang="en-US"/>
            </a:pPr>
            <a:endParaRPr lang="en-US" altLang="ko-KR" sz="1600"/>
          </a:p>
          <a:p>
            <a:pPr marL="285750" indent="-285750" algn="ctr">
              <a:buFont typeface="Wingdings"/>
              <a:buChar char="l"/>
              <a:defRPr lang="ko-KR" altLang="en-US"/>
            </a:pPr>
            <a:endParaRPr lang="ko-KR" altLang="en-US" sz="1600"/>
          </a:p>
          <a:p>
            <a:pPr marL="285750" lvl="0" indent="-285750" latinLnBrk="1">
              <a:buFont typeface="Wingdings"/>
              <a:buChar char="l"/>
              <a:defRPr lang="ko-KR" altLang="en-US"/>
            </a:pPr>
            <a:endParaRPr lang="en-US" altLang="ko-KR" sz="1600" b="1"/>
          </a:p>
        </p:txBody>
      </p:sp>
      <p:grpSp>
        <p:nvGrpSpPr>
          <p:cNvPr id="32" name="그룹 31"/>
          <p:cNvGrpSpPr/>
          <p:nvPr/>
        </p:nvGrpSpPr>
        <p:grpSpPr>
          <a:xfrm>
            <a:off x="4063095" y="1466997"/>
            <a:ext cx="4660270" cy="4660271"/>
            <a:chOff x="5891749" y="830971"/>
            <a:chExt cx="5983577" cy="5983577"/>
          </a:xfrm>
          <a:solidFill>
            <a:schemeClr val="bg2">
              <a:lumMod val="60000"/>
              <a:lumOff val="40000"/>
              <a:alpha val="79000"/>
            </a:schemeClr>
          </a:solidFill>
        </p:grpSpPr>
        <p:sp>
          <p:nvSpPr>
            <p:cNvPr id="33" name="타원 32"/>
            <p:cNvSpPr/>
            <p:nvPr/>
          </p:nvSpPr>
          <p:spPr>
            <a:xfrm>
              <a:off x="5891749" y="830971"/>
              <a:ext cx="5983577" cy="5983577"/>
            </a:xfrm>
            <a:prstGeom prst="ellipse">
              <a:avLst/>
            </a:prstGeom>
            <a:grpFill/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sp>
        <p:sp>
          <p:nvSpPr>
            <p:cNvPr id="34" name="타원 33"/>
            <p:cNvSpPr/>
            <p:nvPr/>
          </p:nvSpPr>
          <p:spPr>
            <a:xfrm>
              <a:off x="10104679" y="830971"/>
              <a:ext cx="1340597" cy="123325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6200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99890" y="1533410"/>
              <a:ext cx="3790656" cy="1077043"/>
            </a:xfrm>
            <a:prstGeom prst="rect">
              <a:avLst/>
            </a:prstGeom>
            <a:noFill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0" tIns="57150" rIns="0" bIns="57150" anchor="ctr" anchorCtr="0">
              <a:noAutofit/>
            </a:bodyPr>
            <a:lstStyle/>
            <a:p>
              <a:pPr marL="0" lvl="0" indent="0" defTabSz="193774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en-US" altLang="ko-KR" sz="3900" kern="1200">
                  <a:latin typeface="한컴 윤고딕 230"/>
                  <a:ea typeface="한컴 윤고딕 230"/>
                </a:rPr>
                <a:t>Instargram</a:t>
              </a:r>
              <a:endParaRPr lang="ko-KR" altLang="en-US" sz="3900" kern="1200">
                <a:latin typeface="한컴 윤고딕 230"/>
                <a:ea typeface="한컴 윤고딕 230"/>
              </a:endParaRPr>
            </a:p>
          </p:txBody>
        </p:sp>
      </p:grpSp>
      <p:sp>
        <p:nvSpPr>
          <p:cNvPr id="39" name="TextBox 6"/>
          <p:cNvSpPr txBox="1"/>
          <p:nvPr/>
        </p:nvSpPr>
        <p:spPr>
          <a:xfrm>
            <a:off x="4319972" y="2911893"/>
            <a:ext cx="4178867" cy="213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latinLnBrk="1">
              <a:buFont typeface="Wingdings"/>
              <a:buNone/>
              <a:defRPr lang="ko-KR" altLang="en-US"/>
            </a:pPr>
            <a:r>
              <a:rPr lang="ko-KR" altLang="en-US" sz="1200">
                <a:latin typeface="한컴 윤고딕 230"/>
                <a:ea typeface="한컴 윤고딕 230"/>
              </a:rPr>
              <a:t>	</a:t>
            </a:r>
            <a:r>
              <a:rPr lang="en-US" altLang="ko-KR" sz="2200">
                <a:latin typeface="한컴 윤고딕 230"/>
                <a:ea typeface="한컴 윤고딕 230"/>
              </a:rPr>
              <a:t>Instargram</a:t>
            </a:r>
            <a:r>
              <a:rPr lang="ko-KR" altLang="en-US" sz="2200">
                <a:latin typeface="한컴 윤고딕 230"/>
                <a:ea typeface="한컴 윤고딕 230"/>
              </a:rPr>
              <a:t>을 활용한 마케팅</a:t>
            </a:r>
            <a:br>
              <a:rPr lang="en-US" altLang="ko-KR" sz="2200">
                <a:latin typeface="한컴 윤고딕 230"/>
                <a:ea typeface="한컴 윤고딕 230"/>
              </a:rPr>
            </a:br>
            <a:endParaRPr lang="en-US" altLang="ko-KR" sz="2200">
              <a:latin typeface="한컴 윤고딕 230"/>
              <a:ea typeface="한컴 윤고딕 230"/>
            </a:endParaRPr>
          </a:p>
          <a:p>
            <a:pPr marL="742950" lvl="1" indent="-285750">
              <a:buFont typeface="Wingdings"/>
              <a:buChar char="l"/>
              <a:defRPr lang="ko-KR" altLang="en-US"/>
            </a:pPr>
            <a:r>
              <a:rPr lang="en-US" altLang="ko-KR" sz="1500">
                <a:latin typeface="한컴 윤고딕 230"/>
                <a:ea typeface="한컴 윤고딕 230"/>
              </a:rPr>
              <a:t>Instargram</a:t>
            </a:r>
            <a:r>
              <a:rPr lang="ko-KR" altLang="en-US" sz="1500">
                <a:latin typeface="한컴 윤고딕 230"/>
                <a:ea typeface="한컴 윤고딕 230"/>
              </a:rPr>
              <a:t> </a:t>
            </a:r>
            <a:r>
              <a:rPr lang="en-US" altLang="ko-KR" sz="1500">
                <a:latin typeface="한컴 윤고딕 230"/>
                <a:ea typeface="한컴 윤고딕 230"/>
              </a:rPr>
              <a:t>Business Accounts</a:t>
            </a:r>
            <a:r>
              <a:rPr lang="ko-KR" altLang="en-US" sz="1500">
                <a:latin typeface="한컴 윤고딕 230"/>
                <a:ea typeface="한컴 윤고딕 230"/>
              </a:rPr>
              <a:t>를 활용한 홍보 및 마케팅</a:t>
            </a:r>
            <a:br>
              <a:rPr lang="en-US" altLang="ko-KR" sz="1500">
                <a:latin typeface="한컴 윤고딕 230"/>
                <a:ea typeface="한컴 윤고딕 230"/>
              </a:rPr>
            </a:br>
            <a:br>
              <a:rPr lang="en-US" altLang="ko-KR" sz="1500">
                <a:latin typeface="한컴 윤고딕 230"/>
                <a:ea typeface="한컴 윤고딕 230"/>
              </a:rPr>
            </a:br>
            <a:endParaRPr lang="en-US" altLang="ko-KR" sz="1500">
              <a:latin typeface="한컴 윤고딕 230"/>
              <a:ea typeface="한컴 윤고딕 230"/>
            </a:endParaRPr>
          </a:p>
          <a:p>
            <a:pPr marL="742950" lvl="1" indent="-285750">
              <a:buFont typeface="Wingdings"/>
              <a:buChar char="l"/>
              <a:defRPr lang="ko-KR" altLang="en-US"/>
            </a:pPr>
            <a:r>
              <a:rPr lang="en-US" altLang="ko-KR" sz="1500">
                <a:latin typeface="한컴 윤고딕 230"/>
                <a:ea typeface="한컴 윤고딕 230"/>
              </a:rPr>
              <a:t>Facebook Business Accounts</a:t>
            </a:r>
            <a:r>
              <a:rPr lang="ko-KR" altLang="en-US" sz="1500">
                <a:latin typeface="한컴 윤고딕 230"/>
                <a:ea typeface="한컴 윤고딕 230"/>
              </a:rPr>
              <a:t>를 활용한 홍보 및 마케팅</a:t>
            </a:r>
            <a:endParaRPr lang="en-US" altLang="ko-KR" sz="1500">
              <a:latin typeface="한컴 윤고딕 230"/>
              <a:ea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시장 벤치마킹 [10/11]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1" name="TextBox 19"/>
          <p:cNvSpPr txBox="1"/>
          <p:nvPr/>
        </p:nvSpPr>
        <p:spPr>
          <a:xfrm>
            <a:off x="395534" y="908720"/>
            <a:ext cx="2020005" cy="39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홍보 &amp; 마케팅</a:t>
            </a:r>
          </a:p>
        </p:txBody>
      </p:sp>
      <p:sp>
        <p:nvSpPr>
          <p:cNvPr id="22" name="화살표: 오른쪽 12"/>
          <p:cNvSpPr/>
          <p:nvPr/>
        </p:nvSpPr>
        <p:spPr>
          <a:xfrm>
            <a:off x="662648" y="1345334"/>
            <a:ext cx="491245" cy="2433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2325" y="1280215"/>
            <a:ext cx="2842465" cy="348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한컴 윤고딕 230"/>
                <a:ea typeface="한컴 윤고딕 230"/>
              </a:rPr>
              <a:t>Instargram 알고리즘 7가지</a:t>
            </a:r>
          </a:p>
        </p:txBody>
      </p:sp>
      <p:sp>
        <p:nvSpPr>
          <p:cNvPr id="24" name="직사각형 3"/>
          <p:cNvSpPr/>
          <p:nvPr/>
        </p:nvSpPr>
        <p:spPr>
          <a:xfrm>
            <a:off x="348616" y="1919195"/>
            <a:ext cx="8471856" cy="1287403"/>
          </a:xfrm>
          <a:prstGeom prst="rect">
            <a:avLst/>
          </a:prstGeom>
          <a:solidFill>
            <a:schemeClr val="bg1"/>
          </a:solidFill>
          <a:ln algn="ctr"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3"/>
          <p:cNvSpPr/>
          <p:nvPr/>
        </p:nvSpPr>
        <p:spPr>
          <a:xfrm>
            <a:off x="251520" y="1880828"/>
            <a:ext cx="1944216" cy="1364138"/>
          </a:xfrm>
          <a:prstGeom prst="rect">
            <a:avLst/>
          </a:prstGeom>
          <a:solidFill>
            <a:schemeClr val="accent3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76875" y="1880828"/>
            <a:ext cx="2338945" cy="1349268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lvl="0" indent="0" defTabSz="1017188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r>
              <a:rPr lang="ko-KR" altLang="en-US" sz="2000" b="1" kern="1200">
                <a:latin typeface="한컴 윤고딕 230"/>
                <a:ea typeface="한컴 윤고딕 230"/>
              </a:rPr>
              <a:t> 인 게이지먼트</a:t>
            </a:r>
          </a:p>
        </p:txBody>
      </p:sp>
      <p:sp>
        <p:nvSpPr>
          <p:cNvPr id="27" name="직사각형 3"/>
          <p:cNvSpPr/>
          <p:nvPr/>
        </p:nvSpPr>
        <p:spPr>
          <a:xfrm>
            <a:off x="348616" y="3420864"/>
            <a:ext cx="8471856" cy="1287403"/>
          </a:xfrm>
          <a:prstGeom prst="rect">
            <a:avLst/>
          </a:prstGeom>
          <a:solidFill>
            <a:schemeClr val="bg1"/>
          </a:solidFill>
          <a:ln algn="ctr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3"/>
          <p:cNvSpPr/>
          <p:nvPr/>
        </p:nvSpPr>
        <p:spPr>
          <a:xfrm>
            <a:off x="251520" y="3382496"/>
            <a:ext cx="1944216" cy="1364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76875" y="3382496"/>
            <a:ext cx="2338945" cy="1349268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lvl="0" indent="0" defTabSz="98540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r>
              <a:rPr lang="ko-KR" altLang="en-US" sz="2000" b="1" kern="1200">
                <a:latin typeface="한컴 윤고딕 230"/>
                <a:ea typeface="한컴 윤고딕 230"/>
              </a:rPr>
              <a:t>      관련성</a:t>
            </a:r>
          </a:p>
        </p:txBody>
      </p:sp>
      <p:sp>
        <p:nvSpPr>
          <p:cNvPr id="30" name="직사각형 3"/>
          <p:cNvSpPr/>
          <p:nvPr/>
        </p:nvSpPr>
        <p:spPr>
          <a:xfrm>
            <a:off x="348616" y="4922051"/>
            <a:ext cx="8471856" cy="128740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직사각형 3"/>
          <p:cNvSpPr/>
          <p:nvPr/>
        </p:nvSpPr>
        <p:spPr>
          <a:xfrm>
            <a:off x="251520" y="4883684"/>
            <a:ext cx="1944216" cy="13641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76874" y="4883684"/>
            <a:ext cx="2338945" cy="1349268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lvl="0" indent="0" defTabSz="98540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r>
              <a:rPr lang="ko-KR" altLang="en-US" sz="2000" b="1" kern="1200">
                <a:latin typeface="한컴 윤고딕 230"/>
                <a:ea typeface="한컴 윤고딕 230"/>
              </a:rPr>
              <a:t>       관계</a:t>
            </a:r>
          </a:p>
        </p:txBody>
      </p:sp>
      <p:sp>
        <p:nvSpPr>
          <p:cNvPr id="33" name="TextBox 32"/>
          <p:cNvSpPr txBox="1"/>
          <p:nvPr/>
        </p:nvSpPr>
        <p:spPr>
          <a:xfrm rot="21600000">
            <a:off x="2087724" y="1919196"/>
            <a:ext cx="6840760" cy="1287402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247650" tIns="123825" rIns="247650" bIns="123825" anchor="ctr" anchorCtr="0">
            <a:noAutofit/>
          </a:bodyPr>
          <a:lstStyle/>
          <a:p>
            <a:pPr marL="114300" lvl="1" indent="-114300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en-US" altLang="en-US" sz="1100" b="0" kern="1200" dirty="0">
                <a:latin typeface="한컴 윤고딕 230"/>
                <a:ea typeface="한컴 윤고딕 230"/>
              </a:rPr>
              <a:t> </a:t>
            </a:r>
            <a:r>
              <a:rPr lang="ko-KR" altLang="en-US" sz="1100" b="0" kern="1200" dirty="0">
                <a:latin typeface="한컴 윤고딕 230"/>
                <a:ea typeface="한컴 윤고딕 230"/>
              </a:rPr>
              <a:t>유저들이 게시물에 긍정적으로 반응 하면 알고리즘은 더 많은 사람들에게 표시가 됩니다</a:t>
            </a:r>
            <a:r>
              <a:rPr lang="en-US" altLang="en-US" sz="1100" b="0" kern="1200" dirty="0">
                <a:latin typeface="한컴 윤고딕 230"/>
                <a:ea typeface="한컴 윤고딕 230"/>
              </a:rPr>
              <a:t>. </a:t>
            </a:r>
          </a:p>
          <a:p>
            <a:pPr marL="114300" lvl="1" indent="-114300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en-US" altLang="en-US" sz="1100" b="0" kern="1200" dirty="0">
                <a:latin typeface="한컴 윤고딕 230"/>
                <a:ea typeface="한컴 윤고딕 230"/>
              </a:rPr>
              <a:t> </a:t>
            </a:r>
            <a:r>
              <a:rPr lang="ko-KR" altLang="en-US" sz="1100" b="0" kern="1200" dirty="0">
                <a:latin typeface="한컴 윤고딕 230"/>
                <a:ea typeface="한컴 윤고딕 230"/>
              </a:rPr>
              <a:t>참여도가 높은 게시물은 인기 게시물 상위에 노출됩니다</a:t>
            </a:r>
            <a:r>
              <a:rPr lang="en-US" altLang="en-US" sz="1100" b="0" kern="1200" dirty="0">
                <a:latin typeface="한컴 윤고딕 230"/>
                <a:ea typeface="한컴 윤고딕 230"/>
              </a:rPr>
              <a:t>. </a:t>
            </a:r>
          </a:p>
          <a:p>
            <a:pPr marL="114300" lvl="1" indent="-114300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ko-KR" altLang="en-US" sz="1100" b="0" kern="1200" dirty="0">
                <a:latin typeface="한컴 윤고딕 230"/>
                <a:ea typeface="한컴 윤고딕 230"/>
              </a:rPr>
              <a:t>인스타그램의 참여도는 좋아요</a:t>
            </a:r>
            <a:r>
              <a:rPr lang="en-US" altLang="en-US" sz="1100" b="0" kern="1200" dirty="0">
                <a:latin typeface="한컴 윤고딕 230"/>
                <a:ea typeface="한컴 윤고딕 230"/>
              </a:rPr>
              <a:t>, </a:t>
            </a:r>
            <a:r>
              <a:rPr lang="ko-KR" altLang="en-US" sz="1100" b="0" kern="1200" dirty="0">
                <a:latin typeface="한컴 윤고딕 230"/>
                <a:ea typeface="한컴 윤고딕 230"/>
              </a:rPr>
              <a:t>댓글</a:t>
            </a:r>
            <a:r>
              <a:rPr lang="en-US" altLang="en-US" sz="1100" b="0" kern="1200" dirty="0">
                <a:latin typeface="한컴 윤고딕 230"/>
                <a:ea typeface="한컴 윤고딕 230"/>
              </a:rPr>
              <a:t>, </a:t>
            </a:r>
            <a:r>
              <a:rPr lang="ko-KR" altLang="en-US" sz="1100" b="0" kern="1200" dirty="0">
                <a:latin typeface="한컴 윤고딕 230"/>
                <a:ea typeface="한컴 윤고딕 230"/>
              </a:rPr>
              <a:t>동영상 조회</a:t>
            </a:r>
            <a:r>
              <a:rPr lang="en-US" altLang="en-US" sz="1100" b="0" kern="1200" dirty="0">
                <a:latin typeface="한컴 윤고딕 230"/>
                <a:ea typeface="한컴 윤고딕 230"/>
              </a:rPr>
              <a:t>, </a:t>
            </a:r>
            <a:r>
              <a:rPr lang="ko-KR" altLang="en-US" sz="1100" b="0" kern="1200" dirty="0">
                <a:latin typeface="한컴 윤고딕 230"/>
                <a:ea typeface="한컴 윤고딕 230"/>
              </a:rPr>
              <a:t>공유</a:t>
            </a:r>
            <a:r>
              <a:rPr lang="en-US" altLang="en-US" sz="1100" b="0" kern="1200" dirty="0">
                <a:latin typeface="한컴 윤고딕 230"/>
                <a:ea typeface="한컴 윤고딕 230"/>
              </a:rPr>
              <a:t>, </a:t>
            </a:r>
            <a:r>
              <a:rPr lang="ko-KR" altLang="en-US" sz="1100" b="0" kern="1200" dirty="0">
                <a:latin typeface="한컴 윤고딕 230"/>
                <a:ea typeface="한컴 윤고딕 230"/>
              </a:rPr>
              <a:t>저장하기를 통해 결정되며 점수를 종합적으로 합산하여 관련성이 높은 게시물은 인기 게시물 상단에 표시되게 됩니다</a:t>
            </a:r>
            <a:r>
              <a:rPr lang="en-US" altLang="en-US" sz="1100" b="0" kern="1200" dirty="0">
                <a:latin typeface="한컴 윤고딕 230"/>
                <a:ea typeface="한컴 윤고딕 230"/>
              </a:rPr>
              <a:t>. </a:t>
            </a:r>
          </a:p>
          <a:p>
            <a:pPr marL="114300" lvl="1" indent="-114300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en-US" altLang="en-US" sz="1100" b="0" kern="1200" dirty="0">
                <a:latin typeface="한컴 윤고딕 230"/>
                <a:ea typeface="한컴 윤고딕 230"/>
              </a:rPr>
              <a:t> </a:t>
            </a:r>
            <a:r>
              <a:rPr lang="ko-KR" altLang="en-US" sz="1100" b="0" kern="1200" dirty="0">
                <a:latin typeface="한컴 윤고딕 230"/>
                <a:ea typeface="한컴 윤고딕 230"/>
              </a:rPr>
              <a:t>인기 게시물 상단에 표시되면 노출 회수가 높아지며 마케팅 효과를 볼 수 있습니다</a:t>
            </a:r>
            <a:r>
              <a:rPr lang="en-US" altLang="en-US" sz="1100" b="0" kern="1200" dirty="0">
                <a:latin typeface="한컴 윤고딕 230"/>
                <a:ea typeface="한컴 윤고딕 230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 rot="21600000">
            <a:off x="2087724" y="3392996"/>
            <a:ext cx="6840760" cy="1287402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247650" tIns="123825" rIns="247650" bIns="123825" anchor="ctr" anchorCtr="0">
            <a:noAutofit/>
          </a:bodyPr>
          <a:lstStyle/>
          <a:p>
            <a:pPr marL="114300" lvl="1" indent="-114300" algn="l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ko-KR" altLang="en-US" sz="1100" b="0" kern="1200" dirty="0">
                <a:latin typeface="한컴 윤고딕 230"/>
                <a:ea typeface="한컴 윤고딕 230"/>
              </a:rPr>
              <a:t> 홈 </a:t>
            </a:r>
            <a:r>
              <a:rPr lang="ko-KR" altLang="en-US" sz="1100" b="0" kern="1200" dirty="0" err="1">
                <a:latin typeface="한컴 윤고딕 230"/>
                <a:ea typeface="한컴 윤고딕 230"/>
              </a:rPr>
              <a:t>피드의</a:t>
            </a:r>
            <a:r>
              <a:rPr lang="ko-KR" altLang="en-US" sz="1100" b="0" kern="1200" dirty="0">
                <a:latin typeface="한컴 윤고딕 230"/>
                <a:ea typeface="한컴 윤고딕 230"/>
              </a:rPr>
              <a:t> 사진이나 동영상 순서는 사용자가 그 콘텐츠에 관심을 가질 가능성과 게시자와의 관계를 기반으로 노출이 결정됩니다</a:t>
            </a:r>
            <a:r>
              <a:rPr lang="en-US" altLang="en-US" sz="1100" b="0" kern="1200" dirty="0">
                <a:latin typeface="한컴 윤고딕 230"/>
                <a:ea typeface="한컴 윤고딕 230"/>
              </a:rPr>
              <a:t>. </a:t>
            </a:r>
          </a:p>
          <a:p>
            <a:pPr marL="114300" lvl="1" indent="-114300" algn="l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ko-KR" altLang="en-US" sz="1100" b="0" kern="1200" dirty="0">
                <a:latin typeface="한컴 윤고딕 230"/>
                <a:ea typeface="한컴 윤고딕 230"/>
              </a:rPr>
              <a:t>반려동물을 키우거나 관심이 많은 사람들에게 다수 노출 될 수 있습니다</a:t>
            </a:r>
            <a:r>
              <a:rPr lang="en-US" altLang="en-US" sz="1100" b="0" kern="1200" dirty="0">
                <a:latin typeface="한컴 윤고딕 230"/>
                <a:ea typeface="한컴 윤고딕 230"/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 rot="21600000">
            <a:off x="2087724" y="4922051"/>
            <a:ext cx="6732748" cy="1287402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247650" tIns="123825" rIns="247650" bIns="123825" anchor="ctr" anchorCtr="0">
            <a:noAutofit/>
          </a:bodyPr>
          <a:lstStyle/>
          <a:p>
            <a:pPr marL="114300" lvl="1" indent="-114300" algn="l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ko-KR" altLang="en-US" sz="1100" b="0" kern="1200">
                <a:latin typeface="한컴 윤고딕 230"/>
                <a:ea typeface="한컴 윤고딕 230"/>
              </a:rPr>
              <a:t> </a:t>
            </a:r>
            <a:r>
              <a:rPr lang="en-US" altLang="en-US" sz="1100" b="0" kern="1200">
                <a:latin typeface="한컴 윤고딕 230"/>
                <a:ea typeface="한컴 윤고딕 230"/>
              </a:rPr>
              <a:t>"</a:t>
            </a:r>
            <a:r>
              <a:rPr lang="ko-KR" altLang="en-US" sz="1100" b="0" kern="1200">
                <a:latin typeface="한컴 윤고딕 230"/>
                <a:ea typeface="한컴 윤고딕 230"/>
              </a:rPr>
              <a:t>알 수도 있는 사람</a:t>
            </a:r>
            <a:r>
              <a:rPr lang="en-US" altLang="en-US" sz="1100" b="0" kern="1200">
                <a:latin typeface="한컴 윤고딕 230"/>
                <a:ea typeface="한컴 윤고딕 230"/>
              </a:rPr>
              <a:t>" </a:t>
            </a:r>
            <a:r>
              <a:rPr lang="ko-KR" altLang="en-US" sz="1100" b="0" kern="1200">
                <a:latin typeface="한컴 윤고딕 230"/>
                <a:ea typeface="한컴 윤고딕 230"/>
              </a:rPr>
              <a:t>친구의 친구로 계속 소개가 되며 관심사가 비슷한 사람이나 학교 동창</a:t>
            </a:r>
            <a:r>
              <a:rPr lang="en-US" altLang="en-US" sz="1100" b="0" kern="1200">
                <a:latin typeface="한컴 윤고딕 230"/>
                <a:ea typeface="한컴 윤고딕 230"/>
              </a:rPr>
              <a:t>, </a:t>
            </a:r>
            <a:r>
              <a:rPr lang="ko-KR" altLang="en-US" sz="1100" b="0" kern="1200">
                <a:latin typeface="한컴 윤고딕 230"/>
                <a:ea typeface="한컴 윤고딕 230"/>
              </a:rPr>
              <a:t>회사</a:t>
            </a:r>
            <a:br>
              <a:rPr lang="en-US" altLang="ko-KR" sz="1100" b="0" kern="1200">
                <a:latin typeface="한컴 윤고딕 230"/>
                <a:ea typeface="한컴 윤고딕 230"/>
              </a:rPr>
            </a:br>
            <a:r>
              <a:rPr lang="ko-KR" altLang="en-US" sz="1100" b="0" kern="1200">
                <a:latin typeface="한컴 윤고딕 230"/>
                <a:ea typeface="한컴 윤고딕 230"/>
              </a:rPr>
              <a:t> 동료 등을 추천해줍니다</a:t>
            </a:r>
            <a:r>
              <a:rPr lang="en-US" altLang="en-US" sz="1100" b="0" kern="1200">
                <a:latin typeface="한컴 윤고딕 230"/>
                <a:ea typeface="한컴 윤고딕 23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시장 벤치마킹 [</a:t>
            </a:r>
            <a:r>
              <a:rPr lang="en-US" altLang="ko-KR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11</a:t>
            </a: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/11]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1" name="TextBox 19"/>
          <p:cNvSpPr txBox="1"/>
          <p:nvPr/>
        </p:nvSpPr>
        <p:spPr>
          <a:xfrm>
            <a:off x="395534" y="908720"/>
            <a:ext cx="2020005" cy="39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홍보 &amp; 마케팅</a:t>
            </a:r>
          </a:p>
        </p:txBody>
      </p:sp>
      <p:sp>
        <p:nvSpPr>
          <p:cNvPr id="22" name="화살표: 오른쪽 12"/>
          <p:cNvSpPr/>
          <p:nvPr/>
        </p:nvSpPr>
        <p:spPr>
          <a:xfrm>
            <a:off x="662648" y="1345334"/>
            <a:ext cx="491245" cy="2433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2325" y="1280215"/>
            <a:ext cx="2842465" cy="348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Instargram 알고리즘 7가지</a:t>
            </a:r>
          </a:p>
        </p:txBody>
      </p:sp>
      <p:sp>
        <p:nvSpPr>
          <p:cNvPr id="24" name="직사각형 3"/>
          <p:cNvSpPr/>
          <p:nvPr/>
        </p:nvSpPr>
        <p:spPr>
          <a:xfrm>
            <a:off x="348616" y="2990155"/>
            <a:ext cx="8471856" cy="1015368"/>
          </a:xfrm>
          <a:prstGeom prst="rect">
            <a:avLst/>
          </a:prstGeom>
          <a:solidFill>
            <a:schemeClr val="bg1"/>
          </a:solidFill>
          <a:ln algn="ctr">
            <a:solidFill>
              <a:schemeClr val="accent3">
                <a:lumMod val="80000"/>
                <a:lumOff val="20000"/>
                <a:alpha val="9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3"/>
          <p:cNvSpPr/>
          <p:nvPr/>
        </p:nvSpPr>
        <p:spPr>
          <a:xfrm>
            <a:off x="251520" y="2968003"/>
            <a:ext cx="1944216" cy="1075889"/>
          </a:xfrm>
          <a:prstGeom prst="rect">
            <a:avLst/>
          </a:prstGeom>
          <a:solidFill>
            <a:schemeClr val="accent3">
              <a:lumMod val="80000"/>
              <a:lumOff val="2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직사각형 3"/>
          <p:cNvSpPr/>
          <p:nvPr/>
        </p:nvSpPr>
        <p:spPr>
          <a:xfrm>
            <a:off x="348616" y="4214292"/>
            <a:ext cx="8471856" cy="1015368"/>
          </a:xfrm>
          <a:prstGeom prst="rect">
            <a:avLst/>
          </a:prstGeom>
          <a:solidFill>
            <a:schemeClr val="bg1"/>
          </a:solidFill>
          <a:ln algn="ctr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3"/>
          <p:cNvSpPr/>
          <p:nvPr/>
        </p:nvSpPr>
        <p:spPr>
          <a:xfrm>
            <a:off x="251520" y="4192139"/>
            <a:ext cx="1944216" cy="10758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3"/>
          <p:cNvSpPr/>
          <p:nvPr/>
        </p:nvSpPr>
        <p:spPr>
          <a:xfrm>
            <a:off x="348616" y="5438427"/>
            <a:ext cx="8471856" cy="101536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직사각형 3"/>
          <p:cNvSpPr/>
          <p:nvPr/>
        </p:nvSpPr>
        <p:spPr>
          <a:xfrm>
            <a:off x="251520" y="5416275"/>
            <a:ext cx="1944216" cy="1075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6" name="직사각형 3"/>
          <p:cNvSpPr/>
          <p:nvPr/>
        </p:nvSpPr>
        <p:spPr>
          <a:xfrm>
            <a:off x="348616" y="1758964"/>
            <a:ext cx="8471856" cy="1015368"/>
          </a:xfrm>
          <a:prstGeom prst="rect">
            <a:avLst/>
          </a:prstGeom>
          <a:solidFill>
            <a:schemeClr val="bg1"/>
          </a:solidFill>
          <a:ln algn="ctr"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직사각형 3"/>
          <p:cNvSpPr/>
          <p:nvPr/>
        </p:nvSpPr>
        <p:spPr>
          <a:xfrm>
            <a:off x="251520" y="1736812"/>
            <a:ext cx="1944216" cy="1075889"/>
          </a:xfrm>
          <a:prstGeom prst="rect">
            <a:avLst/>
          </a:prstGeom>
          <a:solidFill>
            <a:schemeClr val="accent3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 rot="21600000">
            <a:off x="2052632" y="1751744"/>
            <a:ext cx="6767840" cy="961650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247650" tIns="123825" rIns="247650" bIns="123825" anchor="ctr" anchorCtr="0">
            <a:noAutofit/>
          </a:bodyPr>
          <a:lstStyle/>
          <a:p>
            <a:pPr marL="0" lvl="1" indent="0" algn="l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ko-KR" altLang="en-US" sz="1100" kern="1200">
                <a:latin typeface="한컴 윤고딕 230"/>
                <a:ea typeface="한컴 윤고딕 230"/>
              </a:rPr>
              <a:t>현재 시점에서 이 게시물이 유용한 사진인지 아닌지를 게시물의 적시성을 기반으로 결정됩니다</a:t>
            </a:r>
            <a:r>
              <a:rPr lang="en-US" altLang="en-US" sz="1100" kern="1200">
                <a:latin typeface="한컴 윤고딕 230"/>
                <a:ea typeface="한컴 윤고딕 230"/>
              </a:rPr>
              <a:t>. </a:t>
            </a:r>
            <a:r>
              <a:rPr lang="ko-KR" altLang="en-US" sz="1100" kern="1200">
                <a:latin typeface="한컴 윤고딕 230"/>
                <a:ea typeface="한컴 윤고딕 230"/>
              </a:rPr>
              <a:t>홈  피드에서 사진과 동영상의 노출은 게시자와 인스타그램 친구 등과의 관계 및 게시물의 적시성을 기반으로 결정됩니다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5177" y="1737535"/>
            <a:ext cx="1950559" cy="1086452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lvl="0" indent="0" algn="ctr" defTabSz="1017188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r>
              <a:rPr lang="ko-KR" altLang="en-US" sz="2000" b="1" kern="1200">
                <a:latin typeface="한컴 윤고딕 230"/>
                <a:ea typeface="한컴 윤고딕 230"/>
              </a:rPr>
              <a:t>최신 게시물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1520" y="2953545"/>
            <a:ext cx="1950559" cy="1086452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lvl="0" indent="0" algn="ctr" defTabSz="1017188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r>
              <a:rPr lang="ko-KR" altLang="en-US" sz="2000" b="1" kern="1200">
                <a:latin typeface="한컴 윤고딕 230"/>
                <a:ea typeface="한컴 윤고딕 230"/>
              </a:rPr>
              <a:t>프로필 방문</a:t>
            </a:r>
          </a:p>
        </p:txBody>
      </p:sp>
      <p:sp>
        <p:nvSpPr>
          <p:cNvPr id="44" name="TextBox 43"/>
          <p:cNvSpPr txBox="1"/>
          <p:nvPr/>
        </p:nvSpPr>
        <p:spPr>
          <a:xfrm rot="21600000">
            <a:off x="2052632" y="4228143"/>
            <a:ext cx="6767840" cy="961650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247650" tIns="123825" rIns="247650" bIns="123825" anchor="ctr" anchorCtr="0">
            <a:noAutofit/>
          </a:bodyPr>
          <a:lstStyle/>
          <a:p>
            <a:pPr marL="0" lvl="1" indent="0" algn="l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ko-KR" altLang="en-US" sz="1100" kern="1200">
                <a:latin typeface="한컴 윤고딕 230"/>
                <a:ea typeface="한컴 윤고딕 230"/>
              </a:rPr>
              <a:t>게시글을 공유할 경우 해당 계정에 관심이 있다는 것을 의미합니다</a:t>
            </a:r>
            <a:r>
              <a:rPr lang="en-US" altLang="en-US" sz="1100" kern="1200">
                <a:latin typeface="한컴 윤고딕 230"/>
                <a:ea typeface="한컴 윤고딕 230"/>
              </a:rPr>
              <a:t>. </a:t>
            </a:r>
            <a:r>
              <a:rPr lang="ko-KR" altLang="en-US" sz="1100" kern="1200">
                <a:latin typeface="한컴 윤고딕 230"/>
                <a:ea typeface="한컴 윤고딕 230"/>
              </a:rPr>
              <a:t>공유가 계속 많아질 수록 내 콘텐츠는 인기 게시물 상위에 노출될 확률이 높습니다</a:t>
            </a:r>
            <a:r>
              <a:rPr lang="en-US" altLang="en-US" sz="1100" kern="1200">
                <a:latin typeface="한컴 윤고딕 230"/>
                <a:ea typeface="한컴 윤고딕 230"/>
              </a:rPr>
              <a:t>.</a:t>
            </a:r>
          </a:p>
          <a:p>
            <a:pPr marL="0" lvl="1" indent="0" algn="l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endParaRPr lang="ko-KR" altLang="en-US" sz="1100" kern="1200">
              <a:latin typeface="한컴 윤고딕 230"/>
              <a:ea typeface="한컴 윤고딕 23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1520" y="4192139"/>
            <a:ext cx="1950559" cy="1086452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lvl="0" indent="0" algn="ctr" defTabSz="1017188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r>
              <a:rPr lang="ko-KR" altLang="en-US" sz="2000" b="1" kern="1200">
                <a:latin typeface="한컴 윤고딕 230"/>
                <a:ea typeface="한컴 윤고딕 230"/>
              </a:rPr>
              <a:t>게시물 공유</a:t>
            </a:r>
          </a:p>
        </p:txBody>
      </p:sp>
      <p:sp>
        <p:nvSpPr>
          <p:cNvPr id="46" name="TextBox 45"/>
          <p:cNvSpPr txBox="1"/>
          <p:nvPr/>
        </p:nvSpPr>
        <p:spPr>
          <a:xfrm rot="21600000">
            <a:off x="2052632" y="5452279"/>
            <a:ext cx="6767840" cy="961650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247650" tIns="123825" rIns="247650" bIns="123825" anchor="ctr" anchorCtr="0">
            <a:noAutofit/>
          </a:bodyPr>
          <a:lstStyle/>
          <a:p>
            <a:pPr marL="0" lvl="1" indent="0" algn="l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endParaRPr lang="ko-KR" altLang="en-US" sz="1100" kern="1200">
              <a:latin typeface="한컴 윤고딕 230"/>
              <a:ea typeface="한컴 윤고딕 230"/>
            </a:endParaRPr>
          </a:p>
          <a:p>
            <a:pPr marL="0" lvl="1" indent="0" algn="l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ko-KR" altLang="en-US" sz="1100" kern="1200">
                <a:latin typeface="한컴 윤고딕 230"/>
                <a:ea typeface="한컴 윤고딕 230"/>
              </a:rPr>
              <a:t>해당 게시물을 그냥 스크롤 하지 않고 얼마나 화면에 표시되었는지에 대해 체크한다고 합니다</a:t>
            </a:r>
            <a:r>
              <a:rPr lang="en-US" altLang="en-US" sz="1100" kern="1200">
                <a:latin typeface="한컴 윤고딕 230"/>
                <a:ea typeface="한컴 윤고딕 230"/>
              </a:rPr>
              <a:t>. </a:t>
            </a:r>
            <a:r>
              <a:rPr lang="ko-KR" altLang="en-US" sz="1100" kern="1200">
                <a:latin typeface="한컴 윤고딕 230"/>
                <a:ea typeface="한컴 윤고딕 230"/>
              </a:rPr>
              <a:t>블로그와 마찬가지로 인스타그램도 최소 체류시간을 설정하여 지수를 판단하는 중요한 요소로 자리 잡고 있습니다</a:t>
            </a:r>
            <a:r>
              <a:rPr lang="en-US" altLang="en-US" sz="1100" kern="1200">
                <a:latin typeface="한컴 윤고딕 230"/>
                <a:ea typeface="한컴 윤고딕 230"/>
              </a:rPr>
              <a:t>.</a:t>
            </a:r>
          </a:p>
          <a:p>
            <a:pPr marL="0" lvl="1" indent="0" algn="l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endParaRPr lang="ko-KR" altLang="en-US" sz="1100" kern="1200">
              <a:latin typeface="한컴 윤고딕 230"/>
              <a:ea typeface="한컴 윤고딕 23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1520" y="5416275"/>
            <a:ext cx="1950559" cy="1086452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lvl="0" indent="0" algn="ctr" defTabSz="1017188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r>
              <a:rPr lang="ko-KR" altLang="en-US" sz="2000" b="1" kern="1200">
                <a:latin typeface="한컴 윤고딕 230"/>
                <a:ea typeface="한컴 윤고딕 230"/>
              </a:rPr>
              <a:t>게시물 </a:t>
            </a:r>
            <a:br>
              <a:rPr lang="en-US" altLang="ko-KR" sz="2000" b="1" kern="1200">
                <a:latin typeface="한컴 윤고딕 230"/>
                <a:ea typeface="한컴 윤고딕 230"/>
              </a:rPr>
            </a:br>
            <a:r>
              <a:rPr lang="ko-KR" altLang="en-US" sz="2000" b="1" kern="1200">
                <a:latin typeface="한컴 윤고딕 230"/>
                <a:ea typeface="한컴 윤고딕 230"/>
              </a:rPr>
              <a:t>체류시간</a:t>
            </a:r>
          </a:p>
        </p:txBody>
      </p:sp>
      <p:sp>
        <p:nvSpPr>
          <p:cNvPr id="48" name="TextBox 47"/>
          <p:cNvSpPr txBox="1"/>
          <p:nvPr/>
        </p:nvSpPr>
        <p:spPr>
          <a:xfrm rot="21600000">
            <a:off x="2052633" y="2990156"/>
            <a:ext cx="6767840" cy="961650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247650" tIns="123825" rIns="247650" bIns="123825" anchor="ctr" anchorCtr="0">
            <a:noAutofit/>
          </a:bodyPr>
          <a:lstStyle/>
          <a:p>
            <a:pPr marL="0" lvl="1" indent="0" algn="l" defTabSz="59336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defRPr lang="ko-KR" altLang="en-US"/>
            </a:pPr>
            <a:r>
              <a:rPr lang="ko-KR" altLang="en-US" sz="1100" kern="1200">
                <a:latin typeface="한컴 윤고딕 230"/>
                <a:ea typeface="한컴 윤고딕 230"/>
              </a:rPr>
              <a:t>프로필을 검색하는 빈도수를 측정하여 관심도를 측정합니다</a:t>
            </a:r>
            <a:r>
              <a:rPr lang="en-US" altLang="en-US" sz="1100" kern="1200">
                <a:latin typeface="한컴 윤고딕 230"/>
                <a:ea typeface="한컴 윤고딕 230"/>
              </a:rPr>
              <a:t>. </a:t>
            </a:r>
            <a:r>
              <a:rPr lang="ko-KR" altLang="en-US" sz="1100" kern="1200">
                <a:latin typeface="한컴 윤고딕 230"/>
                <a:ea typeface="한컴 윤고딕 230"/>
              </a:rPr>
              <a:t>인스타그램 계정의 등급을 판단하는데 중요한 요소이기도 합니다</a:t>
            </a:r>
            <a:r>
              <a:rPr lang="en-US" altLang="en-US" sz="1100" kern="1200">
                <a:latin typeface="한컴 윤고딕 230"/>
                <a:ea typeface="한컴 윤고딕 230"/>
              </a:rPr>
              <a:t>.</a:t>
            </a:r>
            <a:endParaRPr lang="ko-KR" altLang="en-US" sz="1100" kern="1200">
              <a:latin typeface="한컴 윤고딕 230"/>
              <a:ea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32" y="216408"/>
            <a:ext cx="2525082" cy="54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차례	 [1/2]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6522" y="1129474"/>
            <a:ext cx="7306818" cy="5088446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328440" indent="-328440">
              <a:buFont typeface="Arial"/>
              <a:buChar char="•"/>
              <a:defRPr lang="ko-KR" altLang="en-US"/>
            </a:pPr>
            <a:r>
              <a:rPr lang="ko-KR" altLang="ko-KR" sz="24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프로젝트 팀 소개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ko-KR" sz="1600" kern="1500" dirty="0" err="1">
                <a:solidFill>
                  <a:srgbClr val="000000"/>
                </a:solidFill>
                <a:latin typeface="한컴 윤고딕 230"/>
                <a:ea typeface="한컴 윤고딕 230"/>
              </a:rPr>
              <a:t>이름,의미,팀원,담당</a:t>
            </a: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 업무</a:t>
            </a:r>
          </a:p>
          <a:p>
            <a:pPr marL="214200" indent="-214200">
              <a:buFont typeface="Arial"/>
              <a:buChar char="•"/>
              <a:defRPr lang="ko-KR" altLang="en-US"/>
            </a:pPr>
            <a:endParaRPr lang="ko-KR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328440" indent="-328440">
              <a:buFont typeface="Arial"/>
              <a:buChar char="•"/>
              <a:defRPr lang="ko-KR" altLang="en-US"/>
            </a:pPr>
            <a:r>
              <a:rPr lang="ko-KR" altLang="ko-KR" sz="24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개발아이템 소개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개발아이템 소개, 이름 ,개요, 개발환경 및 개발도구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ko-KR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328440" indent="-328440">
              <a:buFont typeface="Arial"/>
              <a:buChar char="•"/>
              <a:defRPr lang="ko-KR" altLang="en-US"/>
            </a:pPr>
            <a:r>
              <a:rPr lang="ko-KR" altLang="ko-KR" sz="24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시장 벤치마킹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비교 </a:t>
            </a:r>
            <a:r>
              <a:rPr lang="ko-KR" altLang="ko-KR" sz="1600" kern="1500" dirty="0" err="1">
                <a:solidFill>
                  <a:srgbClr val="000000"/>
                </a:solidFill>
                <a:latin typeface="한컴 윤고딕 230"/>
                <a:ea typeface="한컴 윤고딕 230"/>
              </a:rPr>
              <a:t>앱.시스템</a:t>
            </a: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 분석, 주요 화면 및 주요 기능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고객 및 시장 특성 분석, 마케팅 및 홍보 전략 등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ko-KR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328440" indent="-328440">
              <a:buFont typeface="Arial"/>
              <a:buChar char="•"/>
              <a:defRPr lang="ko-KR" altLang="en-US"/>
            </a:pPr>
            <a:r>
              <a:rPr lang="ko-KR" altLang="ko-KR" sz="24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기능 </a:t>
            </a:r>
            <a:r>
              <a:rPr lang="ko-KR" altLang="ko-KR" sz="2400" kern="1500" dirty="0" err="1">
                <a:solidFill>
                  <a:srgbClr val="000000"/>
                </a:solidFill>
                <a:latin typeface="한컴 윤고딕 230"/>
                <a:ea typeface="한컴 윤고딕 230"/>
              </a:rPr>
              <a:t>분석·설계</a:t>
            </a:r>
            <a:endParaRPr lang="ko-KR" altLang="ko-KR" sz="24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작업분할 구조도(WBS) 작성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전체적인 데이터흐름도(DFD) 또는 </a:t>
            </a:r>
            <a:r>
              <a:rPr lang="ko-KR" altLang="ko-KR" sz="1600" kern="1500" dirty="0" err="1">
                <a:solidFill>
                  <a:srgbClr val="000000"/>
                </a:solidFill>
                <a:latin typeface="한컴 윤고딕 230"/>
                <a:ea typeface="한컴 윤고딕 230"/>
              </a:rPr>
              <a:t>유스케이스</a:t>
            </a: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 다이어그램 작성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데이터베이스 설계(ERD):테이블명, </a:t>
            </a:r>
            <a:r>
              <a:rPr lang="ko-KR" altLang="ko-KR" sz="1600" kern="1500" dirty="0" err="1">
                <a:solidFill>
                  <a:srgbClr val="000000"/>
                </a:solidFill>
                <a:latin typeface="한컴 윤고딕 230"/>
                <a:ea typeface="한컴 윤고딕 230"/>
              </a:rPr>
              <a:t>필드명</a:t>
            </a: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, 타입, 필드설명, 주키, </a:t>
            </a:r>
            <a:r>
              <a:rPr lang="ko-KR" altLang="ko-KR" sz="1600" kern="1500" dirty="0" err="1">
                <a:solidFill>
                  <a:srgbClr val="000000"/>
                </a:solidFill>
                <a:latin typeface="한컴 윤고딕 230"/>
                <a:ea typeface="한컴 윤고딕 230"/>
              </a:rPr>
              <a:t>외래키</a:t>
            </a: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 등</a:t>
            </a:r>
          </a:p>
          <a:p>
            <a:pPr marL="214200" indent="-214200">
              <a:buFont typeface="Arial"/>
              <a:buChar char="•"/>
              <a:defRPr lang="ko-KR" altLang="en-US"/>
            </a:pPr>
            <a:endParaRPr lang="ko-KR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328440" indent="-328440">
              <a:buFont typeface="Arial"/>
              <a:buChar char="•"/>
              <a:defRPr lang="ko-KR" altLang="en-US"/>
            </a:pPr>
            <a:r>
              <a:rPr lang="ko-KR" altLang="ko-KR" sz="24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화면설계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첫 화면에서 화면이동 흐름도 작성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모든 화면의 구성 설계, 화면마다 구현 등의 기능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32" y="216408"/>
            <a:ext cx="3564448" cy="543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기능 분석 설계 [1/2]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292896" y="1052736"/>
            <a:ext cx="2284569" cy="394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작업 분할 구조도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0768" y="1772815"/>
            <a:ext cx="420875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00" indent="-142800">
              <a:buFont typeface="Arial"/>
              <a:buChar char="•"/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Android Studio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         -</a:t>
            </a:r>
            <a:r>
              <a:rPr lang="ko-KR" altLang="en-US" sz="1600" dirty="0">
                <a:latin typeface="한컴 윤고딕 230"/>
                <a:ea typeface="한컴 윤고딕 230"/>
              </a:rPr>
              <a:t>사용자 관리 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         -</a:t>
            </a:r>
            <a:r>
              <a:rPr lang="ko-KR" altLang="en-US" sz="1600" dirty="0">
                <a:latin typeface="한컴 윤고딕 230"/>
                <a:ea typeface="한컴 윤고딕 230"/>
              </a:rPr>
              <a:t>회원 가입 페이지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	    </a:t>
            </a:r>
            <a:r>
              <a:rPr lang="ko-KR" altLang="en-US" sz="1600" dirty="0">
                <a:latin typeface="한컴 윤고딕 230"/>
                <a:ea typeface="한컴 윤고딕 230"/>
              </a:rPr>
              <a:t>아이디</a:t>
            </a:r>
            <a:r>
              <a:rPr lang="en-US" altLang="ko-KR" sz="1600" dirty="0">
                <a:latin typeface="한컴 윤고딕 230"/>
                <a:ea typeface="한컴 윤고딕 230"/>
              </a:rPr>
              <a:t>/ </a:t>
            </a:r>
            <a:r>
              <a:rPr lang="ko-KR" altLang="en-US" sz="1600" dirty="0">
                <a:latin typeface="한컴 윤고딕 230"/>
                <a:ea typeface="한컴 윤고딕 230"/>
              </a:rPr>
              <a:t>비밀번호</a:t>
            </a:r>
            <a:r>
              <a:rPr lang="en-US" altLang="ko-KR" sz="1600" dirty="0">
                <a:latin typeface="한컴 윤고딕 230"/>
                <a:ea typeface="한컴 윤고딕 230"/>
              </a:rPr>
              <a:t>/</a:t>
            </a:r>
            <a:r>
              <a:rPr lang="ko-KR" altLang="en-US" sz="1600" dirty="0">
                <a:latin typeface="한컴 윤고딕 230"/>
                <a:ea typeface="한컴 윤고딕 230"/>
              </a:rPr>
              <a:t>이름</a:t>
            </a:r>
            <a:r>
              <a:rPr lang="en-US" altLang="ko-KR" sz="1600" dirty="0">
                <a:latin typeface="한컴 윤고딕 230"/>
                <a:ea typeface="한컴 윤고딕 230"/>
              </a:rPr>
              <a:t>/</a:t>
            </a:r>
            <a:r>
              <a:rPr lang="ko-KR" altLang="en-US" sz="1600" dirty="0">
                <a:latin typeface="한컴 윤고딕 230"/>
                <a:ea typeface="한컴 윤고딕 230"/>
              </a:rPr>
              <a:t>이메일 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         -</a:t>
            </a:r>
            <a:r>
              <a:rPr lang="ko-KR" altLang="en-US" sz="1600" dirty="0">
                <a:latin typeface="한컴 윤고딕 230"/>
                <a:ea typeface="한컴 윤고딕 230"/>
              </a:rPr>
              <a:t>로그인 페이지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	    </a:t>
            </a:r>
            <a:r>
              <a:rPr lang="ko-KR" altLang="en-US" sz="1600" dirty="0">
                <a:latin typeface="한컴 윤고딕 230"/>
                <a:ea typeface="한컴 윤고딕 230"/>
              </a:rPr>
              <a:t>로그인</a:t>
            </a:r>
            <a:r>
              <a:rPr lang="en-US" altLang="ko-KR" sz="1600" dirty="0">
                <a:latin typeface="한컴 윤고딕 230"/>
                <a:ea typeface="한컴 윤고딕 230"/>
              </a:rPr>
              <a:t>/ </a:t>
            </a:r>
            <a:r>
              <a:rPr lang="ko-KR" altLang="en-US" sz="1600" dirty="0">
                <a:latin typeface="한컴 윤고딕 230"/>
                <a:ea typeface="한컴 윤고딕 230"/>
              </a:rPr>
              <a:t>로그아웃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	    </a:t>
            </a:r>
            <a:r>
              <a:rPr lang="ko-KR" altLang="en-US" sz="1600" dirty="0">
                <a:latin typeface="한컴 윤고딕 230"/>
                <a:ea typeface="한컴 윤고딕 230"/>
              </a:rPr>
              <a:t>아이디</a:t>
            </a:r>
            <a:r>
              <a:rPr lang="en-US" altLang="ko-KR" sz="1600" dirty="0">
                <a:latin typeface="한컴 윤고딕 230"/>
                <a:ea typeface="한컴 윤고딕 230"/>
              </a:rPr>
              <a:t>/</a:t>
            </a:r>
            <a:r>
              <a:rPr lang="ko-KR" altLang="en-US" sz="1600" dirty="0">
                <a:latin typeface="한컴 윤고딕 230"/>
                <a:ea typeface="한컴 윤고딕 230"/>
              </a:rPr>
              <a:t>비밀번호 찾기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        -</a:t>
            </a:r>
            <a:r>
              <a:rPr lang="ko-KR" altLang="en-US" sz="1600" dirty="0">
                <a:latin typeface="한컴 윤고딕 230"/>
                <a:ea typeface="한컴 윤고딕 230"/>
              </a:rPr>
              <a:t>마이페이지 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             </a:t>
            </a:r>
            <a:r>
              <a:rPr lang="ko-KR" altLang="en-US" sz="1600" dirty="0">
                <a:latin typeface="한컴 윤고딕 230"/>
                <a:ea typeface="한컴 윤고딕 230"/>
              </a:rPr>
              <a:t>사용자 정보 수정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        -GPS</a:t>
            </a:r>
          </a:p>
          <a:p>
            <a:pPr>
              <a:defRPr lang="ko-KR" altLang="en-US"/>
            </a:pPr>
            <a:endParaRPr lang="en-US" altLang="ko-KR" sz="1600" dirty="0">
              <a:latin typeface="한컴 윤고딕 230"/>
              <a:ea typeface="한컴 윤고딕 230"/>
            </a:endParaRPr>
          </a:p>
          <a:p>
            <a:pPr marL="142800" indent="-142800">
              <a:buFont typeface="Arial"/>
              <a:buChar char="•"/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DBMS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       -</a:t>
            </a:r>
            <a:r>
              <a:rPr lang="ko-KR" altLang="en-US" sz="1600" dirty="0">
                <a:latin typeface="한컴 윤고딕 230"/>
                <a:ea typeface="한컴 윤고딕 230"/>
              </a:rPr>
              <a:t>사용자 정보 저장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       -</a:t>
            </a:r>
            <a:r>
              <a:rPr lang="ko-KR" altLang="en-US" sz="1600" dirty="0">
                <a:latin typeface="한컴 윤고딕 230"/>
                <a:ea typeface="한컴 윤고딕 230"/>
              </a:rPr>
              <a:t>사용자가 지정한 위치 관리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       -</a:t>
            </a:r>
            <a:r>
              <a:rPr lang="ko-KR" altLang="en-US" sz="1600" dirty="0">
                <a:latin typeface="한컴 윤고딕 230"/>
                <a:ea typeface="한컴 윤고딕 230"/>
              </a:rPr>
              <a:t>달력 산책 일정 관리</a:t>
            </a:r>
          </a:p>
          <a:p>
            <a:pPr>
              <a:defRPr lang="ko-KR" altLang="en-US"/>
            </a:pPr>
            <a:r>
              <a:rPr lang="en-US" altLang="ko-KR" sz="1600" dirty="0">
                <a:latin typeface="한컴 윤고딕 230"/>
                <a:ea typeface="한컴 윤고딕 230"/>
              </a:rPr>
              <a:t>	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30641" y="1772816"/>
            <a:ext cx="241604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00" indent="-142800">
              <a:buFont typeface="Arial"/>
              <a:buChar char="•"/>
              <a:defRPr lang="ko-KR" altLang="en-US"/>
            </a:pPr>
            <a:r>
              <a:rPr lang="ko-KR" altLang="en-US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커뮤니티 </a:t>
            </a:r>
          </a:p>
          <a:p>
            <a:pPr>
              <a:defRPr lang="ko-KR" altLang="en-US"/>
            </a:pPr>
            <a:r>
              <a:rPr lang="en-US" altLang="ko-KR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      - </a:t>
            </a:r>
            <a:r>
              <a:rPr lang="ko-KR" altLang="en-US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후기 작성</a:t>
            </a:r>
            <a:r>
              <a:rPr lang="en-US" altLang="ko-KR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(</a:t>
            </a:r>
            <a:r>
              <a:rPr lang="ko-KR" altLang="en-US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글</a:t>
            </a:r>
            <a:r>
              <a:rPr lang="en-US" altLang="ko-KR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,</a:t>
            </a:r>
            <a:r>
              <a:rPr lang="ko-KR" altLang="en-US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사진</a:t>
            </a:r>
            <a:r>
              <a:rPr lang="en-US" altLang="ko-KR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)</a:t>
            </a:r>
          </a:p>
          <a:p>
            <a:pPr>
              <a:defRPr lang="ko-KR" altLang="en-US"/>
            </a:pPr>
            <a:r>
              <a:rPr lang="en-US" altLang="ko-KR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      - </a:t>
            </a:r>
            <a:r>
              <a:rPr lang="ko-KR" altLang="en-US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댓글 관리</a:t>
            </a:r>
          </a:p>
          <a:p>
            <a:pPr>
              <a:defRPr lang="ko-KR" altLang="en-US"/>
            </a:pPr>
            <a:r>
              <a:rPr lang="en-US" altLang="ko-KR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      - </a:t>
            </a:r>
            <a:r>
              <a:rPr lang="ko-KR" altLang="en-US" sz="1600" b="0" i="0" u="none" kern="1200" dirty="0" err="1">
                <a:solidFill>
                  <a:srgbClr val="000000"/>
                </a:solidFill>
                <a:latin typeface="한컴 윤고딕 230"/>
                <a:ea typeface="한컴 윤고딕 230"/>
              </a:rPr>
              <a:t>작성글</a:t>
            </a:r>
            <a:r>
              <a:rPr lang="ko-KR" altLang="en-US" sz="1600" b="0" i="0" u="none" kern="1200" dirty="0">
                <a:solidFill>
                  <a:srgbClr val="000000"/>
                </a:solidFill>
                <a:latin typeface="한컴 윤고딕 230"/>
                <a:ea typeface="한컴 윤고딕 230"/>
              </a:rPr>
              <a:t> 보기</a:t>
            </a:r>
          </a:p>
          <a:p>
            <a:pPr>
              <a:defRPr lang="ko-KR" altLang="en-US"/>
            </a:pPr>
            <a:endParaRPr lang="en-US" altLang="ko-KR" sz="1600" b="0" i="0" u="none" kern="12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142800" indent="-142800">
              <a:buFont typeface="Arial"/>
              <a:buChar char="•"/>
              <a:defRPr lang="ko-KR" altLang="en-US"/>
            </a:pPr>
            <a:endParaRPr lang="en-US" altLang="ko-KR" sz="1600" b="0" i="0" u="none" kern="1200" dirty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32" y="216408"/>
            <a:ext cx="4284528" cy="543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기능 분석 설계 [2/2]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215516" y="908720"/>
            <a:ext cx="2878395" cy="394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유스케이스 다이어그램</a:t>
            </a:r>
          </a:p>
        </p:txBody>
      </p:sp>
      <p:sp>
        <p:nvSpPr>
          <p:cNvPr id="14" name="사각형: 둥근 모서리 8"/>
          <p:cNvSpPr/>
          <p:nvPr/>
        </p:nvSpPr>
        <p:spPr>
          <a:xfrm>
            <a:off x="1876503" y="1844824"/>
            <a:ext cx="1512168" cy="729282"/>
          </a:xfrm>
          <a:prstGeom prst="roundRect">
            <a:avLst>
              <a:gd name="adj" fmla="val 16667"/>
            </a:avLst>
          </a:prstGeom>
          <a:ln>
            <a:solidFill>
              <a:schemeClr val="accent3">
                <a:lumMod val="7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시스템 구동</a:t>
            </a:r>
          </a:p>
        </p:txBody>
      </p:sp>
      <p:pic>
        <p:nvPicPr>
          <p:cNvPr id="15" name="그림 1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549074" y="1731186"/>
            <a:ext cx="755257" cy="1948833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400339" y="1372126"/>
            <a:ext cx="1111405" cy="340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관리자</a:t>
            </a:r>
          </a:p>
        </p:txBody>
      </p:sp>
      <p:sp>
        <p:nvSpPr>
          <p:cNvPr id="17" name="사각형: 둥근 모서리 14"/>
          <p:cNvSpPr/>
          <p:nvPr/>
        </p:nvSpPr>
        <p:spPr>
          <a:xfrm>
            <a:off x="1876503" y="2816932"/>
            <a:ext cx="1512168" cy="729282"/>
          </a:xfrm>
          <a:prstGeom prst="roundRect">
            <a:avLst>
              <a:gd name="adj" fmla="val 16667"/>
            </a:avLst>
          </a:prstGeom>
          <a:ln>
            <a:solidFill>
              <a:schemeClr val="accent3">
                <a:lumMod val="7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시스템 종료</a:t>
            </a:r>
          </a:p>
        </p:txBody>
      </p:sp>
      <p:cxnSp>
        <p:nvCxnSpPr>
          <p:cNvPr id="18" name="직선 화살표 연결선 16"/>
          <p:cNvCxnSpPr/>
          <p:nvPr/>
        </p:nvCxnSpPr>
        <p:spPr>
          <a:xfrm flipV="1">
            <a:off x="1415474" y="2173327"/>
            <a:ext cx="324036" cy="364641"/>
          </a:xfrm>
          <a:prstGeom prst="straightConnector1">
            <a:avLst/>
          </a:prstGeom>
          <a:ln>
            <a:solidFill>
              <a:schemeClr val="accent3">
                <a:lumMod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9"/>
          <p:cNvCxnSpPr/>
          <p:nvPr/>
        </p:nvCxnSpPr>
        <p:spPr>
          <a:xfrm>
            <a:off x="1420158" y="2948022"/>
            <a:ext cx="324036" cy="308884"/>
          </a:xfrm>
          <a:prstGeom prst="straightConnector1">
            <a:avLst/>
          </a:prstGeom>
          <a:ln>
            <a:solidFill>
              <a:schemeClr val="accent3">
                <a:lumMod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21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549074" y="4374396"/>
            <a:ext cx="755257" cy="1948833"/>
          </a:xfrm>
          <a:prstGeom prst="rect">
            <a:avLst/>
          </a:prstGeom>
        </p:spPr>
      </p:pic>
      <p:sp>
        <p:nvSpPr>
          <p:cNvPr id="21" name="TextBox 23"/>
          <p:cNvSpPr txBox="1"/>
          <p:nvPr/>
        </p:nvSpPr>
        <p:spPr>
          <a:xfrm>
            <a:off x="364335" y="4005064"/>
            <a:ext cx="1111405" cy="348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사용자</a:t>
            </a:r>
          </a:p>
        </p:txBody>
      </p:sp>
      <p:sp>
        <p:nvSpPr>
          <p:cNvPr id="22" name="사각형: 둥근 모서리 24"/>
          <p:cNvSpPr/>
          <p:nvPr/>
        </p:nvSpPr>
        <p:spPr>
          <a:xfrm>
            <a:off x="1876503" y="4009755"/>
            <a:ext cx="1512168" cy="729282"/>
          </a:xfrm>
          <a:prstGeom prst="roundRect">
            <a:avLst>
              <a:gd name="adj" fmla="val 16667"/>
            </a:avLst>
          </a:prstGeom>
          <a:ln>
            <a:solidFill>
              <a:schemeClr val="accent3">
                <a:lumMod val="7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위치 정보</a:t>
            </a:r>
          </a:p>
        </p:txBody>
      </p:sp>
      <p:sp>
        <p:nvSpPr>
          <p:cNvPr id="23" name="사각형: 둥근 모서리 25"/>
          <p:cNvSpPr/>
          <p:nvPr/>
        </p:nvSpPr>
        <p:spPr>
          <a:xfrm>
            <a:off x="1880796" y="4942390"/>
            <a:ext cx="1512168" cy="729282"/>
          </a:xfrm>
          <a:prstGeom prst="roundRect">
            <a:avLst>
              <a:gd name="adj" fmla="val 16667"/>
            </a:avLst>
          </a:prstGeom>
          <a:ln>
            <a:solidFill>
              <a:schemeClr val="accent3">
                <a:lumMod val="7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후기 작성</a:t>
            </a:r>
          </a:p>
        </p:txBody>
      </p:sp>
      <p:sp>
        <p:nvSpPr>
          <p:cNvPr id="24" name="사각형: 둥근 모서리 26"/>
          <p:cNvSpPr/>
          <p:nvPr/>
        </p:nvSpPr>
        <p:spPr>
          <a:xfrm>
            <a:off x="1876503" y="5875025"/>
            <a:ext cx="1512168" cy="729282"/>
          </a:xfrm>
          <a:prstGeom prst="roundRect">
            <a:avLst>
              <a:gd name="adj" fmla="val 16667"/>
            </a:avLst>
          </a:prstGeom>
          <a:ln>
            <a:solidFill>
              <a:schemeClr val="accent3">
                <a:lumMod val="7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300">
                <a:latin typeface="한컴 윤고딕 230"/>
                <a:ea typeface="한컴 윤고딕 230"/>
              </a:rPr>
              <a:t>달력 정보 입력</a:t>
            </a:r>
          </a:p>
        </p:txBody>
      </p:sp>
      <p:cxnSp>
        <p:nvCxnSpPr>
          <p:cNvPr id="25" name="직선 화살표 연결선 27"/>
          <p:cNvCxnSpPr/>
          <p:nvPr/>
        </p:nvCxnSpPr>
        <p:spPr>
          <a:xfrm>
            <a:off x="1410540" y="5875025"/>
            <a:ext cx="324036" cy="308884"/>
          </a:xfrm>
          <a:prstGeom prst="straightConnector1">
            <a:avLst/>
          </a:prstGeom>
          <a:ln>
            <a:solidFill>
              <a:schemeClr val="accent3">
                <a:lumMod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8"/>
          <p:cNvCxnSpPr/>
          <p:nvPr/>
        </p:nvCxnSpPr>
        <p:spPr>
          <a:xfrm flipV="1">
            <a:off x="1423932" y="4264047"/>
            <a:ext cx="324036" cy="356427"/>
          </a:xfrm>
          <a:prstGeom prst="straightConnector1">
            <a:avLst/>
          </a:prstGeom>
          <a:ln>
            <a:solidFill>
              <a:schemeClr val="accent3">
                <a:lumMod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30"/>
          <p:cNvCxnSpPr/>
          <p:nvPr/>
        </p:nvCxnSpPr>
        <p:spPr>
          <a:xfrm>
            <a:off x="1456874" y="5294913"/>
            <a:ext cx="324036" cy="0"/>
          </a:xfrm>
          <a:prstGeom prst="straightConnector1">
            <a:avLst/>
          </a:prstGeom>
          <a:ln>
            <a:solidFill>
              <a:schemeClr val="accent3">
                <a:lumMod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32"/>
          <p:cNvCxnSpPr/>
          <p:nvPr/>
        </p:nvCxnSpPr>
        <p:spPr>
          <a:xfrm flipV="1">
            <a:off x="3636807" y="5885894"/>
            <a:ext cx="324036" cy="356427"/>
          </a:xfrm>
          <a:prstGeom prst="straightConnector1">
            <a:avLst/>
          </a:prstGeom>
          <a:ln>
            <a:solidFill>
              <a:schemeClr val="accent3">
                <a:lumMod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33"/>
          <p:cNvCxnSpPr/>
          <p:nvPr/>
        </p:nvCxnSpPr>
        <p:spPr>
          <a:xfrm>
            <a:off x="3636807" y="4374396"/>
            <a:ext cx="324036" cy="308884"/>
          </a:xfrm>
          <a:prstGeom prst="straightConnector1">
            <a:avLst/>
          </a:prstGeom>
          <a:ln>
            <a:solidFill>
              <a:schemeClr val="accent3">
                <a:lumMod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34"/>
          <p:cNvCxnSpPr/>
          <p:nvPr/>
        </p:nvCxnSpPr>
        <p:spPr>
          <a:xfrm>
            <a:off x="3656903" y="5288384"/>
            <a:ext cx="324036" cy="0"/>
          </a:xfrm>
          <a:prstGeom prst="straightConnector1">
            <a:avLst/>
          </a:prstGeom>
          <a:ln>
            <a:solidFill>
              <a:schemeClr val="accent3">
                <a:lumMod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5"/>
          <p:cNvSpPr/>
          <p:nvPr/>
        </p:nvSpPr>
        <p:spPr>
          <a:xfrm>
            <a:off x="4321667" y="4923743"/>
            <a:ext cx="1512168" cy="729282"/>
          </a:xfrm>
          <a:prstGeom prst="roundRect">
            <a:avLst>
              <a:gd name="adj" fmla="val 16667"/>
            </a:avLst>
          </a:prstGeom>
          <a:ln>
            <a:solidFill>
              <a:schemeClr val="accent3">
                <a:lumMod val="7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커뮤니티</a:t>
            </a:r>
          </a:p>
        </p:txBody>
      </p:sp>
      <p:cxnSp>
        <p:nvCxnSpPr>
          <p:cNvPr id="32" name="직선 화살표 연결선 36"/>
          <p:cNvCxnSpPr/>
          <p:nvPr/>
        </p:nvCxnSpPr>
        <p:spPr>
          <a:xfrm>
            <a:off x="6088971" y="5288384"/>
            <a:ext cx="324036" cy="0"/>
          </a:xfrm>
          <a:prstGeom prst="straightConnector1">
            <a:avLst/>
          </a:prstGeom>
          <a:ln>
            <a:solidFill>
              <a:schemeClr val="accent3">
                <a:lumMod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7"/>
          <p:cNvSpPr/>
          <p:nvPr/>
        </p:nvSpPr>
        <p:spPr>
          <a:xfrm>
            <a:off x="6804248" y="4911804"/>
            <a:ext cx="1512168" cy="729282"/>
          </a:xfrm>
          <a:prstGeom prst="roundRect">
            <a:avLst>
              <a:gd name="adj" fmla="val 16667"/>
            </a:avLst>
          </a:prstGeom>
          <a:ln>
            <a:solidFill>
              <a:schemeClr val="accent3">
                <a:lumMod val="7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앱 사용</a:t>
            </a:r>
          </a:p>
        </p:txBody>
      </p:sp>
      <p:cxnSp>
        <p:nvCxnSpPr>
          <p:cNvPr id="34" name="직선 화살표 연결선 38"/>
          <p:cNvCxnSpPr/>
          <p:nvPr/>
        </p:nvCxnSpPr>
        <p:spPr>
          <a:xfrm>
            <a:off x="3627189" y="2037659"/>
            <a:ext cx="324036" cy="308884"/>
          </a:xfrm>
          <a:prstGeom prst="straightConnector1">
            <a:avLst/>
          </a:prstGeom>
          <a:ln>
            <a:solidFill>
              <a:schemeClr val="accent3">
                <a:lumMod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9"/>
          <p:cNvCxnSpPr/>
          <p:nvPr/>
        </p:nvCxnSpPr>
        <p:spPr>
          <a:xfrm flipV="1">
            <a:off x="3627189" y="3101011"/>
            <a:ext cx="324036" cy="356427"/>
          </a:xfrm>
          <a:prstGeom prst="straightConnector1">
            <a:avLst/>
          </a:prstGeom>
          <a:ln>
            <a:solidFill>
              <a:schemeClr val="accent3">
                <a:lumMod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40"/>
          <p:cNvSpPr/>
          <p:nvPr/>
        </p:nvSpPr>
        <p:spPr>
          <a:xfrm>
            <a:off x="4321667" y="2371729"/>
            <a:ext cx="3150313" cy="729282"/>
          </a:xfrm>
          <a:prstGeom prst="roundRect">
            <a:avLst>
              <a:gd name="adj" fmla="val 16667"/>
            </a:avLst>
          </a:prstGeom>
          <a:ln>
            <a:solidFill>
              <a:schemeClr val="accent3">
                <a:lumMod val="7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700">
                <a:latin typeface="한컴 윤고딕 230"/>
                <a:ea typeface="한컴 윤고딕 230"/>
              </a:rPr>
              <a:t>앱 </a:t>
            </a:r>
            <a:r>
              <a:rPr lang="en-US" altLang="ko-KR" sz="1700">
                <a:latin typeface="한컴 윤고딕 230"/>
                <a:ea typeface="한컴 윤고딕 230"/>
              </a:rPr>
              <a:t>DB </a:t>
            </a:r>
            <a:r>
              <a:rPr lang="ko-KR" altLang="en-US" sz="1700">
                <a:latin typeface="한컴 윤고딕 230"/>
                <a:ea typeface="한컴 윤고딕 230"/>
              </a:rPr>
              <a:t>및 시스템 관리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32" y="216408"/>
            <a:ext cx="29523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기능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292897" y="1052736"/>
            <a:ext cx="1506795" cy="394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 dirty="0">
                <a:latin typeface="한컴 윤고딕 230"/>
                <a:ea typeface="한컴 윤고딕 230"/>
              </a:rPr>
              <a:t>기능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C5BC-9891-4217-8F52-5D9A73972000}"/>
              </a:ext>
            </a:extLst>
          </p:cNvPr>
          <p:cNvSpPr txBox="1"/>
          <p:nvPr/>
        </p:nvSpPr>
        <p:spPr>
          <a:xfrm>
            <a:off x="292897" y="1447388"/>
            <a:ext cx="85582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 기능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최초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간단한 정보를 등록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등록 조건은 자신의 이메일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비밀번호로 설정한다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위치 서비스 제공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견주의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현 위치를 시작으로 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견주가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이동하는 위치를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실시간으로 표시해주며 슬라이딩 페이지 안에서 스톱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워치와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카메라 기능을 통해 산책을 더욱 용이하게 한다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 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달력 기능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강아지가 언제 산책을 했는지 정보제공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간단한 메모장 기능으로 강아지와의 산책 중 있었던 일을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메모 가능하게 한다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4. 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커뮤니티 기능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파이어 베이스를 연동해서 다른 사람과 소통할 수 있는 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커뮤니티 공간을 제공하고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이미지와 비디오를 올릴 수 있는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기능을 구현해 강아지들의 자세한 상황 및 정보를 공유할 수 있다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9"/>
          <p:cNvSpPr txBox="1"/>
          <p:nvPr/>
        </p:nvSpPr>
        <p:spPr>
          <a:xfrm>
            <a:off x="251520" y="1016732"/>
            <a:ext cx="1478220" cy="39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99760" indent="-28560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메인 화면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화면 설계 [</a:t>
            </a:r>
            <a:r>
              <a:rPr lang="en-US" altLang="ko-KR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</a:t>
            </a: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/4]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45067" y="1356147"/>
            <a:ext cx="2853866" cy="452112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b="46490"/>
          <a:stretch>
            <a:fillRect/>
          </a:stretch>
        </p:blipFill>
        <p:spPr>
          <a:xfrm>
            <a:off x="334150" y="1391880"/>
            <a:ext cx="2596333" cy="218113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b="46340"/>
          <a:stretch>
            <a:fillRect/>
          </a:stretch>
        </p:blipFill>
        <p:spPr>
          <a:xfrm>
            <a:off x="6269051" y="1460365"/>
            <a:ext cx="2498400" cy="211265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b="46830"/>
          <a:stretch>
            <a:fillRect/>
          </a:stretch>
        </p:blipFill>
        <p:spPr>
          <a:xfrm>
            <a:off x="6228184" y="4178439"/>
            <a:ext cx="2552829" cy="21669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7"/>
          <a:srcRect b="47290"/>
          <a:stretch>
            <a:fillRect/>
          </a:stretch>
        </p:blipFill>
        <p:spPr>
          <a:xfrm>
            <a:off x="359532" y="4178439"/>
            <a:ext cx="2587454" cy="2166925"/>
          </a:xfrm>
          <a:prstGeom prst="rect">
            <a:avLst/>
          </a:prstGeom>
        </p:spPr>
      </p:pic>
      <p:grpSp>
        <p:nvGrpSpPr>
          <p:cNvPr id="63" name="그룹 58"/>
          <p:cNvGrpSpPr/>
          <p:nvPr/>
        </p:nvGrpSpPr>
        <p:grpSpPr>
          <a:xfrm>
            <a:off x="293100" y="3825049"/>
            <a:ext cx="2724150" cy="2520315"/>
            <a:chOff x="263651" y="1844803"/>
            <a:chExt cx="2827079" cy="1728215"/>
          </a:xfrm>
        </p:grpSpPr>
        <p:sp>
          <p:nvSpPr>
            <p:cNvPr id="64" name="직사각형 59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직사각형 60"/>
            <p:cNvSpPr/>
            <p:nvPr/>
          </p:nvSpPr>
          <p:spPr>
            <a:xfrm>
              <a:off x="263651" y="1844803"/>
              <a:ext cx="2827079" cy="21602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87524" y="1052701"/>
            <a:ext cx="2724150" cy="2520315"/>
            <a:chOff x="263651" y="1844803"/>
            <a:chExt cx="2827079" cy="1728215"/>
          </a:xfrm>
        </p:grpSpPr>
        <p:sp>
          <p:nvSpPr>
            <p:cNvPr id="60" name="직사각형 59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63651" y="1844803"/>
              <a:ext cx="2827079" cy="21602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</p:grpSp>
      <p:grpSp>
        <p:nvGrpSpPr>
          <p:cNvPr id="66" name="그룹 58"/>
          <p:cNvGrpSpPr/>
          <p:nvPr/>
        </p:nvGrpSpPr>
        <p:grpSpPr>
          <a:xfrm>
            <a:off x="6156176" y="1052701"/>
            <a:ext cx="2724150" cy="2520315"/>
            <a:chOff x="263651" y="1844803"/>
            <a:chExt cx="2827079" cy="1728215"/>
          </a:xfrm>
        </p:grpSpPr>
        <p:sp>
          <p:nvSpPr>
            <p:cNvPr id="67" name="직사각형 59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직사각형 60"/>
            <p:cNvSpPr/>
            <p:nvPr/>
          </p:nvSpPr>
          <p:spPr>
            <a:xfrm>
              <a:off x="263651" y="1844803"/>
              <a:ext cx="2827079" cy="21602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</p:grpSp>
      <p:grpSp>
        <p:nvGrpSpPr>
          <p:cNvPr id="69" name="그룹 58"/>
          <p:cNvGrpSpPr/>
          <p:nvPr/>
        </p:nvGrpSpPr>
        <p:grpSpPr>
          <a:xfrm>
            <a:off x="6156176" y="3825049"/>
            <a:ext cx="2724150" cy="2520315"/>
            <a:chOff x="263651" y="1844803"/>
            <a:chExt cx="2827079" cy="1728215"/>
          </a:xfrm>
        </p:grpSpPr>
        <p:sp>
          <p:nvSpPr>
            <p:cNvPr id="70" name="직사각형 59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직사각형 60"/>
            <p:cNvSpPr/>
            <p:nvPr/>
          </p:nvSpPr>
          <p:spPr>
            <a:xfrm>
              <a:off x="263651" y="1844803"/>
              <a:ext cx="2827079" cy="21602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</p:grpSp>
      <p:sp>
        <p:nvSpPr>
          <p:cNvPr id="72" name="설명선: 선 71"/>
          <p:cNvSpPr/>
          <p:nvPr/>
        </p:nvSpPr>
        <p:spPr>
          <a:xfrm>
            <a:off x="3959932" y="3480383"/>
            <a:ext cx="1188140" cy="864096"/>
          </a:xfrm>
          <a:prstGeom prst="borderCallout1">
            <a:avLst>
              <a:gd name="adj1" fmla="val 45373"/>
              <a:gd name="adj2" fmla="val -140"/>
              <a:gd name="adj3" fmla="val -85142"/>
              <a:gd name="adj4" fmla="val -80316"/>
            </a:avLst>
          </a:prstGeom>
          <a:noFill/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3" name="설명선: 선 72"/>
          <p:cNvSpPr/>
          <p:nvPr/>
        </p:nvSpPr>
        <p:spPr>
          <a:xfrm>
            <a:off x="3311860" y="4524499"/>
            <a:ext cx="1188132" cy="438693"/>
          </a:xfrm>
          <a:prstGeom prst="borderCallout1">
            <a:avLst>
              <a:gd name="adj1" fmla="val 45373"/>
              <a:gd name="adj2" fmla="val -140"/>
              <a:gd name="adj3" fmla="val 160626"/>
              <a:gd name="adj4" fmla="val -24504"/>
            </a:avLst>
          </a:prstGeom>
          <a:noFill/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설명선: 선 73"/>
          <p:cNvSpPr/>
          <p:nvPr/>
        </p:nvSpPr>
        <p:spPr>
          <a:xfrm rot="10800000">
            <a:off x="4644000" y="4519011"/>
            <a:ext cx="1188000" cy="439200"/>
          </a:xfrm>
          <a:prstGeom prst="borderCallout1">
            <a:avLst>
              <a:gd name="adj1" fmla="val 45373"/>
              <a:gd name="adj2" fmla="val -140"/>
              <a:gd name="adj3" fmla="val 510808"/>
              <a:gd name="adj4" fmla="val -27064"/>
            </a:avLst>
          </a:prstGeom>
          <a:noFill/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5" name="설명선: 선 74"/>
          <p:cNvSpPr/>
          <p:nvPr/>
        </p:nvSpPr>
        <p:spPr>
          <a:xfrm rot="10800000">
            <a:off x="3996068" y="5100563"/>
            <a:ext cx="1188000" cy="439200"/>
          </a:xfrm>
          <a:prstGeom prst="borderCallout1">
            <a:avLst>
              <a:gd name="adj1" fmla="val 45373"/>
              <a:gd name="adj2" fmla="val -140"/>
              <a:gd name="adj3" fmla="val -25894"/>
              <a:gd name="adj4" fmla="val -81336"/>
            </a:avLst>
          </a:prstGeom>
          <a:noFill/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2" animBg="1"/>
      <p:bldP spid="59" grpId="0" animBg="1"/>
      <p:bldP spid="66" grpId="4" animBg="1"/>
      <p:bldP spid="69" grpId="6" animBg="1"/>
      <p:bldP spid="72" grpId="1" animBg="1"/>
      <p:bldP spid="73" grpId="3" animBg="1"/>
      <p:bldP spid="74" grpId="5" animBg="1"/>
      <p:bldP spid="75" grpId="7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화면 설계 [2/4]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6444" y="1303020"/>
            <a:ext cx="1678409" cy="263497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3651" y="1846568"/>
            <a:ext cx="1658403" cy="263496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03748" y="4034390"/>
            <a:ext cx="1667201" cy="2634969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73958" y="1105870"/>
            <a:ext cx="1914365" cy="303275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60332" y="1254472"/>
            <a:ext cx="1334156" cy="2102519"/>
          </a:xfrm>
          <a:prstGeom prst="rect">
            <a:avLst/>
          </a:prstGeom>
        </p:spPr>
      </p:pic>
      <p:sp>
        <p:nvSpPr>
          <p:cNvPr id="56" name="TextBox 19"/>
          <p:cNvSpPr txBox="1"/>
          <p:nvPr/>
        </p:nvSpPr>
        <p:spPr>
          <a:xfrm>
            <a:off x="323528" y="1054128"/>
            <a:ext cx="2286708" cy="394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화면 이동 흐름도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82124" y="4261965"/>
            <a:ext cx="1408411" cy="2254957"/>
          </a:xfrm>
          <a:prstGeom prst="rect">
            <a:avLst/>
          </a:prstGeom>
        </p:spPr>
      </p:pic>
      <p:cxnSp>
        <p:nvCxnSpPr>
          <p:cNvPr id="60" name="직선 화살표 연결선 59"/>
          <p:cNvCxnSpPr>
            <a:stCxn id="61" idx="3"/>
          </p:cNvCxnSpPr>
          <p:nvPr/>
        </p:nvCxnSpPr>
        <p:spPr>
          <a:xfrm>
            <a:off x="3850712" y="5171359"/>
            <a:ext cx="649279" cy="9384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/>
          <p:cNvSpPr/>
          <p:nvPr/>
        </p:nvSpPr>
        <p:spPr>
          <a:xfrm>
            <a:off x="2411760" y="5077514"/>
            <a:ext cx="1438952" cy="187689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1871697" y="1988839"/>
            <a:ext cx="1484747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rot="10800000" flipV="1">
            <a:off x="3850712" y="3793975"/>
            <a:ext cx="2390266" cy="68756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7344308" y="3217562"/>
            <a:ext cx="468052" cy="13942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rot="10800000">
            <a:off x="5034853" y="2780928"/>
            <a:ext cx="1206126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/>
          <p:cNvCxnSpPr/>
          <p:nvPr/>
        </p:nvCxnSpPr>
        <p:spPr>
          <a:xfrm rot="5400000">
            <a:off x="2552438" y="1630396"/>
            <a:ext cx="2634968" cy="1980220"/>
          </a:xfrm>
          <a:prstGeom prst="bentConnector3">
            <a:avLst>
              <a:gd name="adj1" fmla="val -9905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/>
          <p:cNvCxnSpPr>
            <a:endCxn id="54" idx="2"/>
          </p:cNvCxnSpPr>
          <p:nvPr/>
        </p:nvCxnSpPr>
        <p:spPr>
          <a:xfrm rot="5400000" flipH="1" flipV="1">
            <a:off x="5120696" y="4430823"/>
            <a:ext cx="1702640" cy="1118249"/>
          </a:xfrm>
          <a:prstGeom prst="bentConnector3">
            <a:avLst>
              <a:gd name="adj1" fmla="val 1358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rot="10800000">
            <a:off x="1922054" y="3429000"/>
            <a:ext cx="3838077" cy="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화면 설계 [3/4]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09276" y="3429000"/>
            <a:ext cx="1851155" cy="313462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28285" y="1053897"/>
            <a:ext cx="1760427" cy="2951167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87802" y="1524983"/>
            <a:ext cx="2669822" cy="41914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0768" y="1923441"/>
            <a:ext cx="2021679" cy="3394492"/>
          </a:xfrm>
          <a:prstGeom prst="rect">
            <a:avLst/>
          </a:prstGeom>
        </p:spPr>
      </p:pic>
      <p:sp>
        <p:nvSpPr>
          <p:cNvPr id="54" name="TextBox 19"/>
          <p:cNvSpPr txBox="1"/>
          <p:nvPr/>
        </p:nvSpPr>
        <p:spPr>
          <a:xfrm>
            <a:off x="395532" y="908720"/>
            <a:ext cx="1505658" cy="39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화면 기능</a:t>
            </a:r>
          </a:p>
        </p:txBody>
      </p:sp>
      <p:sp>
        <p:nvSpPr>
          <p:cNvPr id="57" name="설명선: 선 56"/>
          <p:cNvSpPr/>
          <p:nvPr/>
        </p:nvSpPr>
        <p:spPr>
          <a:xfrm>
            <a:off x="3671900" y="2672916"/>
            <a:ext cx="388569" cy="415183"/>
          </a:xfrm>
          <a:prstGeom prst="borderCallout1">
            <a:avLst>
              <a:gd name="adj1" fmla="val 346428"/>
              <a:gd name="adj2" fmla="val -292995"/>
              <a:gd name="adj3" fmla="val 44912"/>
              <a:gd name="adj4" fmla="val -1468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8" name="설명선: 선 57"/>
          <p:cNvSpPr/>
          <p:nvPr/>
        </p:nvSpPr>
        <p:spPr>
          <a:xfrm>
            <a:off x="4499992" y="2825316"/>
            <a:ext cx="540060" cy="528440"/>
          </a:xfrm>
          <a:prstGeom prst="borderCallout1">
            <a:avLst>
              <a:gd name="adj1" fmla="val 84222"/>
              <a:gd name="adj2" fmla="val 282570"/>
              <a:gd name="adj3" fmla="val 47984"/>
              <a:gd name="adj4" fmla="val 100931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9" name="설명선: 선 58"/>
          <p:cNvSpPr/>
          <p:nvPr/>
        </p:nvSpPr>
        <p:spPr>
          <a:xfrm>
            <a:off x="4881763" y="3353756"/>
            <a:ext cx="302305" cy="399279"/>
          </a:xfrm>
          <a:prstGeom prst="borderCallout1">
            <a:avLst>
              <a:gd name="adj1" fmla="val 565528"/>
              <a:gd name="adj2" fmla="val 579569"/>
              <a:gd name="adj3" fmla="val 98159"/>
              <a:gd name="adj4" fmla="val 96835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0" name="말풍선: 모서리가 둥근 사각형 59"/>
          <p:cNvSpPr/>
          <p:nvPr/>
        </p:nvSpPr>
        <p:spPr>
          <a:xfrm>
            <a:off x="647564" y="5464364"/>
            <a:ext cx="1404156" cy="504056"/>
          </a:xfrm>
          <a:prstGeom prst="wedgeRoundRectCallout">
            <a:avLst>
              <a:gd name="adj1" fmla="val -20320"/>
              <a:gd name="adj2" fmla="val -8291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반려동물 관련 건물</a:t>
            </a:r>
          </a:p>
        </p:txBody>
      </p:sp>
      <p:sp>
        <p:nvSpPr>
          <p:cNvPr id="61" name="말풍선: 모서리가 둥근 사각형 60"/>
          <p:cNvSpPr/>
          <p:nvPr/>
        </p:nvSpPr>
        <p:spPr>
          <a:xfrm>
            <a:off x="7534854" y="2420888"/>
            <a:ext cx="1404156" cy="504056"/>
          </a:xfrm>
          <a:prstGeom prst="wedgeRoundRectCallout">
            <a:avLst>
              <a:gd name="adj1" fmla="val -40800"/>
              <a:gd name="adj2" fmla="val 8503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현재 산책중인 다른 반려견 정보</a:t>
            </a:r>
          </a:p>
        </p:txBody>
      </p:sp>
      <p:sp>
        <p:nvSpPr>
          <p:cNvPr id="62" name="말풍선: 모서리가 둥근 사각형 61"/>
          <p:cNvSpPr/>
          <p:nvPr/>
        </p:nvSpPr>
        <p:spPr>
          <a:xfrm>
            <a:off x="4662010" y="5868792"/>
            <a:ext cx="1602178" cy="504056"/>
          </a:xfrm>
          <a:prstGeom prst="wedgeRoundRectCallout">
            <a:avLst>
              <a:gd name="adj1" fmla="val 64671"/>
              <a:gd name="adj2" fmla="val 17444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앱 이용자들이 표시한 장소 정보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화면 설계 [4/4]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48164" y="1505619"/>
            <a:ext cx="2693496" cy="429964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9532" y="1541623"/>
            <a:ext cx="2728346" cy="429964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03848" y="1683765"/>
            <a:ext cx="2487964" cy="3962314"/>
          </a:xfrm>
          <a:prstGeom prst="rect">
            <a:avLst/>
          </a:prstGeom>
        </p:spPr>
      </p:pic>
      <p:sp>
        <p:nvSpPr>
          <p:cNvPr id="52" name="설명선: 선 51"/>
          <p:cNvSpPr/>
          <p:nvPr/>
        </p:nvSpPr>
        <p:spPr>
          <a:xfrm>
            <a:off x="1827738" y="3534677"/>
            <a:ext cx="504056" cy="504056"/>
          </a:xfrm>
          <a:prstGeom prst="borderCallout1">
            <a:avLst>
              <a:gd name="adj1" fmla="val 48445"/>
              <a:gd name="adj2" fmla="val 103283"/>
              <a:gd name="adj3" fmla="val 83826"/>
              <a:gd name="adj4" fmla="val 27706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3" name="TextBox 19"/>
          <p:cNvSpPr txBox="1"/>
          <p:nvPr/>
        </p:nvSpPr>
        <p:spPr>
          <a:xfrm>
            <a:off x="395532" y="908720"/>
            <a:ext cx="1505658" cy="39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화면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실제 화면 설계 [1/6]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768" y="1304764"/>
            <a:ext cx="2706099" cy="481084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383868" y="1448780"/>
            <a:ext cx="4720193" cy="910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앱 실행 시 나오는 스플래쉬 화면.</a:t>
            </a:r>
          </a:p>
          <a:p>
            <a:pPr>
              <a:defRPr lang="ko-KR" altLang="en-US"/>
            </a:pPr>
            <a:r>
              <a:rPr lang="ko-KR" altLang="en-US"/>
              <a:t>3초 뒤 자동으로 회원가입 화면으로 넘어간다.</a:t>
            </a:r>
          </a:p>
          <a:p>
            <a:pPr>
              <a:defRPr lang="ko-KR" altLang="en-US"/>
            </a:pPr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50764" y="2376264"/>
            <a:ext cx="2232596" cy="3969059"/>
          </a:xfrm>
          <a:prstGeom prst="rect">
            <a:avLst/>
          </a:prstGeom>
        </p:spPr>
      </p:pic>
      <p:cxnSp>
        <p:nvCxnSpPr>
          <p:cNvPr id="57" name="직선 화살표 연결선 56"/>
          <p:cNvCxnSpPr>
            <a:stCxn id="54" idx="3"/>
            <a:endCxn id="56" idx="1"/>
          </p:cNvCxnSpPr>
          <p:nvPr/>
        </p:nvCxnSpPr>
        <p:spPr>
          <a:xfrm>
            <a:off x="3226868" y="3710186"/>
            <a:ext cx="723896" cy="650608"/>
          </a:xfrm>
          <a:prstGeom prst="straightConnector1">
            <a:avLst/>
          </a:prstGeom>
          <a:ln w="28575">
            <a:solidFill>
              <a:srgbClr val="9E64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44343" y="2376263"/>
            <a:ext cx="2232596" cy="3969060"/>
          </a:xfrm>
          <a:prstGeom prst="rect">
            <a:avLst/>
          </a:prstGeom>
        </p:spPr>
      </p:pic>
      <p:cxnSp>
        <p:nvCxnSpPr>
          <p:cNvPr id="59" name="직선 화살표 연결선 58"/>
          <p:cNvCxnSpPr/>
          <p:nvPr/>
        </p:nvCxnSpPr>
        <p:spPr>
          <a:xfrm flipV="1">
            <a:off x="5652120" y="5121188"/>
            <a:ext cx="892223" cy="468052"/>
          </a:xfrm>
          <a:prstGeom prst="straightConnector1">
            <a:avLst/>
          </a:prstGeom>
          <a:ln w="28575">
            <a:solidFill>
              <a:srgbClr val="9E64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실제 화면 설계 [2/6]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64566" y="1340768"/>
            <a:ext cx="2414866" cy="429309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89581" y="1340768"/>
            <a:ext cx="2414866" cy="429309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5532" y="1340768"/>
            <a:ext cx="2405562" cy="4293096"/>
          </a:xfrm>
          <a:prstGeom prst="rect">
            <a:avLst/>
          </a:prstGeom>
        </p:spPr>
      </p:pic>
      <p:cxnSp>
        <p:nvCxnSpPr>
          <p:cNvPr id="57" name="직선 화살표 연결선 56"/>
          <p:cNvCxnSpPr/>
          <p:nvPr/>
        </p:nvCxnSpPr>
        <p:spPr>
          <a:xfrm rot="10800000">
            <a:off x="2801095" y="4041068"/>
            <a:ext cx="1086829" cy="180020"/>
          </a:xfrm>
          <a:prstGeom prst="straightConnector1">
            <a:avLst/>
          </a:prstGeom>
          <a:ln w="28575">
            <a:solidFill>
              <a:srgbClr val="9E64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rot="5400000" flipH="1" flipV="1">
            <a:off x="5750481" y="4574076"/>
            <a:ext cx="468052" cy="410148"/>
          </a:xfrm>
          <a:prstGeom prst="straightConnector1">
            <a:avLst/>
          </a:prstGeom>
          <a:ln w="28575">
            <a:solidFill>
              <a:srgbClr val="9E64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064954" y="5805264"/>
            <a:ext cx="5017836" cy="5766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600"/>
              <a:t>로그인을 성공하면 커뮤니티 화면으로 넘어가고, </a:t>
            </a:r>
          </a:p>
          <a:p>
            <a:pPr>
              <a:defRPr lang="ko-KR" altLang="en-US"/>
            </a:pPr>
            <a:r>
              <a:rPr lang="ko-KR" altLang="en-US" sz="1600"/>
              <a:t>비밀번호 재설정버튼을 누르면 해당 화면으로 이동한다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실제 화면 설계 [3/6]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rcRect t="5610" b="16840"/>
          <a:stretch>
            <a:fillRect/>
          </a:stretch>
        </p:blipFill>
        <p:spPr>
          <a:xfrm>
            <a:off x="251520" y="1304764"/>
            <a:ext cx="2039330" cy="282245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t="3870" b="17450"/>
          <a:stretch>
            <a:fillRect/>
          </a:stretch>
        </p:blipFill>
        <p:spPr>
          <a:xfrm>
            <a:off x="2361347" y="3681028"/>
            <a:ext cx="2017735" cy="282245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rcRect t="3870" b="17450"/>
          <a:stretch>
            <a:fillRect/>
          </a:stretch>
        </p:blipFill>
        <p:spPr>
          <a:xfrm>
            <a:off x="4749423" y="3681028"/>
            <a:ext cx="2017735" cy="282245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rcRect t="3800" b="17850"/>
          <a:stretch>
            <a:fillRect/>
          </a:stretch>
        </p:blipFill>
        <p:spPr>
          <a:xfrm>
            <a:off x="6827354" y="1304764"/>
            <a:ext cx="2017735" cy="2810467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3226954" y="2958793"/>
            <a:ext cx="3044936" cy="580374"/>
            <a:chOff x="3455875" y="3429000"/>
            <a:chExt cx="3044936" cy="580374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rcRect l="21070" t="83070" b="8460"/>
            <a:stretch>
              <a:fillRect/>
            </a:stretch>
          </p:blipFill>
          <p:spPr>
            <a:xfrm>
              <a:off x="3455875" y="3429000"/>
              <a:ext cx="3044936" cy="580374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rcRect l="530" t="83070" r="77280" b="8460"/>
            <a:stretch>
              <a:fillRect/>
            </a:stretch>
          </p:blipFill>
          <p:spPr>
            <a:xfrm>
              <a:off x="3455875" y="3429000"/>
              <a:ext cx="855712" cy="580374"/>
            </a:xfrm>
            <a:prstGeom prst="rect">
              <a:avLst/>
            </a:prstGeom>
          </p:spPr>
        </p:pic>
      </p:grpSp>
      <p:sp>
        <p:nvSpPr>
          <p:cNvPr id="61" name="설명선: 선 60"/>
          <p:cNvSpPr/>
          <p:nvPr/>
        </p:nvSpPr>
        <p:spPr>
          <a:xfrm>
            <a:off x="3334966" y="2958793"/>
            <a:ext cx="540815" cy="580374"/>
          </a:xfrm>
          <a:prstGeom prst="borderCallout1">
            <a:avLst>
              <a:gd name="adj1" fmla="val 18750"/>
              <a:gd name="adj2" fmla="val -8333"/>
              <a:gd name="adj3" fmla="val -16531"/>
              <a:gd name="adj4" fmla="val -194999"/>
            </a:avLst>
          </a:prstGeom>
          <a:noFill/>
          <a:ln w="28575">
            <a:solidFill>
              <a:srgbClr val="9E640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2" name="설명선: 선 61"/>
          <p:cNvSpPr/>
          <p:nvPr/>
        </p:nvSpPr>
        <p:spPr>
          <a:xfrm>
            <a:off x="4073048" y="2958793"/>
            <a:ext cx="486054" cy="580374"/>
          </a:xfrm>
          <a:prstGeom prst="borderCallout1">
            <a:avLst>
              <a:gd name="adj1" fmla="val 96573"/>
              <a:gd name="adj2" fmla="val 49011"/>
              <a:gd name="adj3" fmla="val 124780"/>
              <a:gd name="adj4" fmla="val 5711"/>
            </a:avLst>
          </a:prstGeom>
          <a:noFill/>
          <a:ln w="28575">
            <a:solidFill>
              <a:srgbClr val="9E640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3" name="설명선: 선 62"/>
          <p:cNvSpPr/>
          <p:nvPr/>
        </p:nvSpPr>
        <p:spPr>
          <a:xfrm>
            <a:off x="4847134" y="2958793"/>
            <a:ext cx="549678" cy="580374"/>
          </a:xfrm>
          <a:prstGeom prst="borderCallout1">
            <a:avLst>
              <a:gd name="adj1" fmla="val 96573"/>
              <a:gd name="adj2" fmla="val 49011"/>
              <a:gd name="adj3" fmla="val 129901"/>
              <a:gd name="adj4" fmla="val 61007"/>
            </a:avLst>
          </a:prstGeom>
          <a:noFill/>
          <a:ln w="28575">
            <a:solidFill>
              <a:srgbClr val="9E640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설명선: 선 63"/>
          <p:cNvSpPr/>
          <p:nvPr/>
        </p:nvSpPr>
        <p:spPr>
          <a:xfrm>
            <a:off x="5603218" y="2958793"/>
            <a:ext cx="549678" cy="580374"/>
          </a:xfrm>
          <a:prstGeom prst="borderCallout1">
            <a:avLst>
              <a:gd name="adj1" fmla="val 44346"/>
              <a:gd name="adj2" fmla="val 107377"/>
              <a:gd name="adj3" fmla="val -7322"/>
              <a:gd name="adj4" fmla="val 228938"/>
            </a:avLst>
          </a:prstGeom>
          <a:noFill/>
          <a:ln w="28575">
            <a:solidFill>
              <a:srgbClr val="9E640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304471" y="1808820"/>
            <a:ext cx="4523240" cy="643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bottom nav menu</a:t>
            </a:r>
            <a:r>
              <a:rPr lang="ko-KR" altLang="en-US"/>
              <a:t>를 이용한</a:t>
            </a:r>
          </a:p>
          <a:p>
            <a:pPr algn="ctr">
              <a:defRPr lang="ko-KR" altLang="en-US"/>
            </a:pPr>
            <a:r>
              <a:rPr lang="ko-KR" altLang="en-US"/>
              <a:t>프레그먼트 전환을 통해 해당 페이지로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6518" y="1129474"/>
            <a:ext cx="8510343" cy="4031873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328440" indent="-328440">
              <a:buFont typeface="Arial"/>
              <a:buChar char="•"/>
              <a:defRPr lang="ko-KR" altLang="en-US"/>
            </a:pPr>
            <a:r>
              <a:rPr lang="ko-KR" altLang="ko-KR" sz="24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프로젝트 </a:t>
            </a:r>
            <a:r>
              <a:rPr lang="ko-KR" altLang="en-US" sz="24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일정 관리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en-US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지난 3월부터 </a:t>
            </a:r>
            <a:r>
              <a:rPr lang="en-US" altLang="ko-KR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10</a:t>
            </a:r>
            <a:r>
              <a:rPr lang="ko-KR" altLang="en-US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월말(2학기 졸업작품 교과목) 개발 종료까지의 소작업을 나누어 일정 수립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en-US" sz="1600" kern="1500" dirty="0" err="1">
                <a:solidFill>
                  <a:srgbClr val="000000"/>
                </a:solidFill>
                <a:latin typeface="한컴 윤고딕 230"/>
                <a:ea typeface="한컴 윤고딕 230"/>
              </a:rPr>
              <a:t>소작업</a:t>
            </a:r>
            <a:r>
              <a:rPr lang="ko-KR" altLang="en-US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 활동 목록으로 작성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en-US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칸트 차트를 활용하여 작성</a:t>
            </a:r>
          </a:p>
          <a:p>
            <a:pPr marL="214200" indent="-214200">
              <a:buFont typeface="Arial"/>
              <a:buChar char="•"/>
              <a:defRPr lang="ko-KR" altLang="en-US"/>
            </a:pPr>
            <a:endParaRPr lang="ko-KR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328440" indent="-328440">
              <a:buFont typeface="Arial"/>
              <a:buChar char="•"/>
              <a:defRPr lang="ko-KR" altLang="en-US"/>
            </a:pPr>
            <a:r>
              <a:rPr lang="ko-KR" altLang="en-US" sz="24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주요 기술 및 차별화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en-US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주요 기술 설명 (현재로서는 학습해야 할 기술을 설명)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en-US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기타 강조할 만한 차별화 전략을 조별로 알아서 작성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ko-KR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328440" indent="-328440">
              <a:buFont typeface="Arial"/>
              <a:buChar char="•"/>
              <a:defRPr lang="ko-KR" altLang="en-US"/>
            </a:pPr>
            <a:r>
              <a:rPr lang="ko-KR" altLang="en-US" sz="24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졸업 프로젝트 프로토타입 개발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en-US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적절히 개발하여 시연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ko-KR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328440" indent="-328440">
              <a:buFont typeface="Arial"/>
              <a:buChar char="•"/>
              <a:defRPr lang="ko-KR" altLang="en-US"/>
            </a:pPr>
            <a:r>
              <a:rPr lang="ko-KR" altLang="en-US" sz="24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후기 및 회의록</a:t>
            </a:r>
          </a:p>
          <a:p>
            <a:pPr marL="671400" lvl="1" indent="-214200">
              <a:buFont typeface="Arial"/>
              <a:buChar char="•"/>
              <a:defRPr lang="ko-KR" altLang="en-US"/>
            </a:pPr>
            <a:r>
              <a:rPr lang="ko-KR" altLang="en-US" sz="16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자체적으로 회의록 폼을 만들어 회의 시마다 작성, 후기는 최종보고서에 작성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8"/>
            <a:ext cx="2525082" cy="54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차례	 [2/2]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실제 화면 설계 [4/6]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7532" y="1347635"/>
            <a:ext cx="1982145" cy="352381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8152" y="1453358"/>
            <a:ext cx="2427695" cy="431590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/>
          <a:srcRect t="50000" b="38950"/>
          <a:stretch>
            <a:fillRect/>
          </a:stretch>
        </p:blipFill>
        <p:spPr>
          <a:xfrm>
            <a:off x="827532" y="5368638"/>
            <a:ext cx="2222597" cy="43662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24631" y="1635667"/>
            <a:ext cx="2099796" cy="3732971"/>
          </a:xfrm>
          <a:prstGeom prst="rect">
            <a:avLst/>
          </a:prstGeom>
        </p:spPr>
      </p:pic>
      <p:cxnSp>
        <p:nvCxnSpPr>
          <p:cNvPr id="62" name="직선 화살표 연결선 61"/>
          <p:cNvCxnSpPr>
            <a:endCxn id="59" idx="1"/>
          </p:cNvCxnSpPr>
          <p:nvPr/>
        </p:nvCxnSpPr>
        <p:spPr>
          <a:xfrm flipV="1">
            <a:off x="1818605" y="3611309"/>
            <a:ext cx="1539547" cy="324036"/>
          </a:xfrm>
          <a:prstGeom prst="straightConnector1">
            <a:avLst/>
          </a:prstGeom>
          <a:ln w="28575">
            <a:solidFill>
              <a:srgbClr val="9E64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rot="10800000" flipV="1">
            <a:off x="2447764" y="4367391"/>
            <a:ext cx="1152129" cy="1001247"/>
          </a:xfrm>
          <a:prstGeom prst="straightConnector1">
            <a:avLst/>
          </a:prstGeom>
          <a:ln w="28575">
            <a:solidFill>
              <a:srgbClr val="9E64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4860032" y="4367392"/>
            <a:ext cx="1464599" cy="360041"/>
          </a:xfrm>
          <a:prstGeom prst="straightConnector1">
            <a:avLst/>
          </a:prstGeom>
          <a:ln w="28575">
            <a:solidFill>
              <a:srgbClr val="9E64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실제 화면 설계 [5/6]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4441" y="1520788"/>
            <a:ext cx="2512260" cy="446624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24092" y="1143618"/>
            <a:ext cx="1468287" cy="2610289"/>
          </a:xfrm>
          <a:prstGeom prst="rect">
            <a:avLst/>
          </a:prstGeom>
        </p:spPr>
      </p:pic>
      <p:cxnSp>
        <p:nvCxnSpPr>
          <p:cNvPr id="56" name="직선 화살표 연결선 55"/>
          <p:cNvCxnSpPr>
            <a:endCxn id="55" idx="1"/>
          </p:cNvCxnSpPr>
          <p:nvPr/>
        </p:nvCxnSpPr>
        <p:spPr>
          <a:xfrm flipV="1">
            <a:off x="5394633" y="2448763"/>
            <a:ext cx="1129459" cy="512184"/>
          </a:xfrm>
          <a:prstGeom prst="straightConnector1">
            <a:avLst/>
          </a:prstGeom>
          <a:ln w="28575">
            <a:solidFill>
              <a:srgbClr val="9E64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5532" y="1520788"/>
            <a:ext cx="2512260" cy="4466240"/>
          </a:xfrm>
          <a:prstGeom prst="rect">
            <a:avLst/>
          </a:prstGeom>
        </p:spPr>
      </p:pic>
      <p:cxnSp>
        <p:nvCxnSpPr>
          <p:cNvPr id="58" name="직선 화살표 연결선 57"/>
          <p:cNvCxnSpPr>
            <a:endCxn id="57" idx="3"/>
          </p:cNvCxnSpPr>
          <p:nvPr/>
        </p:nvCxnSpPr>
        <p:spPr>
          <a:xfrm rot="10800000">
            <a:off x="2907792" y="3753908"/>
            <a:ext cx="728104" cy="395171"/>
          </a:xfrm>
          <a:prstGeom prst="straightConnector1">
            <a:avLst/>
          </a:prstGeom>
          <a:ln w="28575">
            <a:solidFill>
              <a:srgbClr val="9E64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79785" y="3897052"/>
            <a:ext cx="1356901" cy="2412268"/>
          </a:xfrm>
          <a:prstGeom prst="rect">
            <a:avLst/>
          </a:prstGeom>
        </p:spPr>
      </p:pic>
      <p:cxnSp>
        <p:nvCxnSpPr>
          <p:cNvPr id="60" name="직선 화살표 연결선 59"/>
          <p:cNvCxnSpPr>
            <a:endCxn id="59" idx="1"/>
          </p:cNvCxnSpPr>
          <p:nvPr/>
        </p:nvCxnSpPr>
        <p:spPr>
          <a:xfrm>
            <a:off x="4071693" y="4617132"/>
            <a:ext cx="2508092" cy="486054"/>
          </a:xfrm>
          <a:prstGeom prst="straightConnector1">
            <a:avLst/>
          </a:prstGeom>
          <a:ln w="28575">
            <a:solidFill>
              <a:srgbClr val="9E64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실제 화면 설계 [6/6]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1880" y="1376772"/>
            <a:ext cx="2495875" cy="443711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3630" y="1376772"/>
            <a:ext cx="2495875" cy="443711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52588" y="1376772"/>
            <a:ext cx="2495875" cy="443711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449998" y="5949280"/>
            <a:ext cx="6579639" cy="366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달력에서 원하는 날자를 선택하면 해당 날짜에 메모를 할 수 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일정 관리 [1/9]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58" name="화살표: 오른쪽 8"/>
          <p:cNvSpPr/>
          <p:nvPr/>
        </p:nvSpPr>
        <p:spPr>
          <a:xfrm>
            <a:off x="431253" y="4924541"/>
            <a:ext cx="935085" cy="70070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6</a:t>
            </a:r>
            <a:r>
              <a:rPr lang="ko-KR" altLang="en-US">
                <a:latin typeface="한컴 윤고딕 230"/>
                <a:ea typeface="한컴 윤고딕 230"/>
              </a:rPr>
              <a:t>월</a:t>
            </a:r>
          </a:p>
        </p:txBody>
      </p:sp>
      <p:sp>
        <p:nvSpPr>
          <p:cNvPr id="59" name="화살표: 오른쪽 9"/>
          <p:cNvSpPr/>
          <p:nvPr/>
        </p:nvSpPr>
        <p:spPr>
          <a:xfrm>
            <a:off x="431253" y="3815252"/>
            <a:ext cx="935085" cy="70070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5</a:t>
            </a:r>
            <a:r>
              <a:rPr lang="ko-KR" altLang="en-US">
                <a:latin typeface="한컴 윤고딕 230"/>
                <a:ea typeface="한컴 윤고딕 230"/>
              </a:rPr>
              <a:t>월</a:t>
            </a:r>
          </a:p>
        </p:txBody>
      </p:sp>
      <p:sp>
        <p:nvSpPr>
          <p:cNvPr id="60" name="화살표: 오른쪽 10"/>
          <p:cNvSpPr/>
          <p:nvPr/>
        </p:nvSpPr>
        <p:spPr>
          <a:xfrm>
            <a:off x="450096" y="2660755"/>
            <a:ext cx="935085" cy="70070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4</a:t>
            </a:r>
            <a:r>
              <a:rPr lang="ko-KR" altLang="en-US">
                <a:latin typeface="한컴 윤고딕 230"/>
                <a:ea typeface="한컴 윤고딕 230"/>
              </a:rPr>
              <a:t>월</a:t>
            </a:r>
          </a:p>
        </p:txBody>
      </p:sp>
      <p:sp>
        <p:nvSpPr>
          <p:cNvPr id="61" name="화살표: 오른쪽 11"/>
          <p:cNvSpPr/>
          <p:nvPr/>
        </p:nvSpPr>
        <p:spPr>
          <a:xfrm>
            <a:off x="450096" y="1540164"/>
            <a:ext cx="935085" cy="70070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3</a:t>
            </a:r>
            <a:r>
              <a:rPr lang="ko-KR" altLang="en-US">
                <a:latin typeface="한컴 윤고딕 230"/>
                <a:ea typeface="한컴 윤고딕 230"/>
              </a:rPr>
              <a:t>월</a:t>
            </a:r>
          </a:p>
        </p:txBody>
      </p:sp>
      <p:sp>
        <p:nvSpPr>
          <p:cNvPr id="65" name="직사각형 15"/>
          <p:cNvSpPr/>
          <p:nvPr/>
        </p:nvSpPr>
        <p:spPr>
          <a:xfrm>
            <a:off x="1500455" y="4852533"/>
            <a:ext cx="4608634" cy="91672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latin typeface="한컴 윤고딕 230"/>
                <a:ea typeface="한컴 윤고딕 230"/>
              </a:rPr>
              <a:t>1</a:t>
            </a:r>
            <a:r>
              <a:rPr lang="en-US" altLang="ko-KR" sz="1400">
                <a:latin typeface="한컴 윤고딕 230"/>
                <a:ea typeface="한컴 윤고딕 230"/>
              </a:rPr>
              <a:t>.Android</a:t>
            </a:r>
            <a:r>
              <a:rPr lang="ko-KR" altLang="en-US" sz="1400">
                <a:latin typeface="한컴 윤고딕 230"/>
                <a:ea typeface="한컴 윤고딕 230"/>
              </a:rPr>
              <a:t> 검토</a:t>
            </a:r>
          </a:p>
          <a:p>
            <a:pPr algn="ctr">
              <a:defRPr lang="ko-KR" altLang="en-US"/>
            </a:pPr>
            <a:r>
              <a:rPr lang="ko-KR" altLang="en-US" sz="1400">
                <a:latin typeface="한컴 윤고딕 230"/>
                <a:ea typeface="한컴 윤고딕 230"/>
              </a:rPr>
              <a:t>2</a:t>
            </a:r>
            <a:r>
              <a:rPr lang="en-US" altLang="ko-KR" sz="1400">
                <a:latin typeface="한컴 윤고딕 230"/>
                <a:ea typeface="한컴 윤고딕 230"/>
              </a:rPr>
              <a:t>.UI </a:t>
            </a:r>
            <a:r>
              <a:rPr lang="ko-KR" altLang="en-US" sz="1400">
                <a:latin typeface="한컴 윤고딕 230"/>
                <a:ea typeface="한컴 윤고딕 230"/>
              </a:rPr>
              <a:t>설계</a:t>
            </a:r>
          </a:p>
        </p:txBody>
      </p:sp>
      <p:sp>
        <p:nvSpPr>
          <p:cNvPr id="66" name="직사각형 16"/>
          <p:cNvSpPr/>
          <p:nvPr/>
        </p:nvSpPr>
        <p:spPr>
          <a:xfrm>
            <a:off x="1500455" y="3717032"/>
            <a:ext cx="4608634" cy="91672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latin typeface="한컴 윤고딕 230"/>
                <a:ea typeface="한컴 윤고딕 230"/>
              </a:rPr>
              <a:t>1. DB</a:t>
            </a:r>
            <a:r>
              <a:rPr lang="ko-KR" altLang="en-US" sz="1400">
                <a:latin typeface="한컴 윤고딕 230"/>
                <a:ea typeface="한컴 윤고딕 230"/>
              </a:rPr>
              <a:t> 자료 수집 시작</a:t>
            </a:r>
          </a:p>
          <a:p>
            <a:pPr algn="ctr">
              <a:defRPr lang="ko-KR" altLang="en-US"/>
            </a:pPr>
            <a:r>
              <a:rPr lang="en-US" altLang="ko-KR" sz="1400">
                <a:latin typeface="한컴 윤고딕 230"/>
                <a:ea typeface="한컴 윤고딕 230"/>
              </a:rPr>
              <a:t>2.Android Studio </a:t>
            </a:r>
            <a:r>
              <a:rPr lang="ko-KR" altLang="en-US" sz="1400">
                <a:latin typeface="한컴 윤고딕 230"/>
                <a:ea typeface="한컴 윤고딕 230"/>
              </a:rPr>
              <a:t>레이아웃 구상</a:t>
            </a:r>
          </a:p>
        </p:txBody>
      </p:sp>
      <p:sp>
        <p:nvSpPr>
          <p:cNvPr id="67" name="직사각형 17"/>
          <p:cNvSpPr/>
          <p:nvPr/>
        </p:nvSpPr>
        <p:spPr>
          <a:xfrm>
            <a:off x="1500455" y="2614959"/>
            <a:ext cx="4608634" cy="91672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latin typeface="한컴 윤고딕 230"/>
                <a:ea typeface="한컴 윤고딕 230"/>
              </a:rPr>
              <a:t>1.</a:t>
            </a:r>
            <a:r>
              <a:rPr lang="ko-KR" altLang="en-US" sz="1400">
                <a:latin typeface="한컴 윤고딕 230"/>
                <a:ea typeface="한컴 윤고딕 230"/>
              </a:rPr>
              <a:t>팀프로젝트 계획안 발표</a:t>
            </a:r>
          </a:p>
          <a:p>
            <a:pPr algn="ctr">
              <a:defRPr lang="ko-KR" altLang="en-US"/>
            </a:pPr>
            <a:r>
              <a:rPr lang="en-US" altLang="ko-KR" sz="1400">
                <a:latin typeface="한컴 윤고딕 230"/>
                <a:ea typeface="한컴 윤고딕 230"/>
              </a:rPr>
              <a:t>2.</a:t>
            </a:r>
            <a:r>
              <a:rPr lang="ko-KR" altLang="en-US" sz="1400">
                <a:latin typeface="한컴 윤고딕 230"/>
                <a:ea typeface="한컴 윤고딕 230"/>
              </a:rPr>
              <a:t>자료 수집</a:t>
            </a:r>
            <a:endParaRPr lang="en-US" altLang="ko-KR" sz="1400">
              <a:latin typeface="한컴 윤고딕 230"/>
              <a:ea typeface="한컴 윤고딕 230"/>
            </a:endParaRPr>
          </a:p>
        </p:txBody>
      </p:sp>
      <p:sp>
        <p:nvSpPr>
          <p:cNvPr id="68" name="직사각형 18"/>
          <p:cNvSpPr/>
          <p:nvPr/>
        </p:nvSpPr>
        <p:spPr>
          <a:xfrm>
            <a:off x="1500455" y="1540164"/>
            <a:ext cx="4608634" cy="91672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latin typeface="한컴 윤고딕 230"/>
                <a:ea typeface="한컴 윤고딕 230"/>
              </a:rPr>
              <a:t>1.</a:t>
            </a:r>
            <a:r>
              <a:rPr lang="ko-KR" altLang="en-US" sz="1400">
                <a:latin typeface="한컴 윤고딕 230"/>
                <a:ea typeface="한컴 윤고딕 230"/>
              </a:rPr>
              <a:t>팀명</a:t>
            </a:r>
            <a:r>
              <a:rPr lang="en-US" altLang="ko-KR" sz="1400">
                <a:latin typeface="한컴 윤고딕 230"/>
                <a:ea typeface="한컴 윤고딕 230"/>
              </a:rPr>
              <a:t>,</a:t>
            </a:r>
            <a:r>
              <a:rPr lang="ko-KR" altLang="en-US" sz="1400">
                <a:latin typeface="한컴 윤고딕 230"/>
                <a:ea typeface="한컴 윤고딕 230"/>
              </a:rPr>
              <a:t>팀원 구성</a:t>
            </a:r>
          </a:p>
          <a:p>
            <a:pPr algn="ctr">
              <a:defRPr lang="ko-KR" altLang="en-US"/>
            </a:pPr>
            <a:r>
              <a:rPr lang="en-US" altLang="ko-KR" sz="1400">
                <a:latin typeface="한컴 윤고딕 230"/>
                <a:ea typeface="한컴 윤고딕 230"/>
              </a:rPr>
              <a:t>2.</a:t>
            </a:r>
            <a:r>
              <a:rPr lang="ko-KR" altLang="en-US" sz="1400">
                <a:latin typeface="한컴 윤고딕 230"/>
                <a:ea typeface="한컴 윤고딕 230"/>
              </a:rPr>
              <a:t>아이디어 선정</a:t>
            </a:r>
          </a:p>
        </p:txBody>
      </p:sp>
      <p:sp>
        <p:nvSpPr>
          <p:cNvPr id="69" name="화살표: 오른쪽 19"/>
          <p:cNvSpPr/>
          <p:nvPr/>
        </p:nvSpPr>
        <p:spPr>
          <a:xfrm>
            <a:off x="6413698" y="3797765"/>
            <a:ext cx="2299048" cy="1791475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>
                <a:latin typeface="한컴 윤고딕 230"/>
                <a:ea typeface="한컴 윤고딕 230"/>
              </a:rPr>
              <a:t>5</a:t>
            </a:r>
            <a:r>
              <a:rPr lang="ko-KR" altLang="en-US" sz="1200">
                <a:latin typeface="한컴 윤고딕 230"/>
                <a:ea typeface="한컴 윤고딕 230"/>
              </a:rPr>
              <a:t>~</a:t>
            </a:r>
            <a:r>
              <a:rPr lang="en-US" altLang="ko-KR" sz="1200">
                <a:latin typeface="한컴 윤고딕 230"/>
                <a:ea typeface="한컴 윤고딕 230"/>
              </a:rPr>
              <a:t>6</a:t>
            </a:r>
            <a:r>
              <a:rPr lang="ko-KR" altLang="en-US" sz="1200">
                <a:latin typeface="한컴 윤고딕 230"/>
                <a:ea typeface="한컴 윤고딕 230"/>
              </a:rPr>
              <a:t>월</a:t>
            </a:r>
          </a:p>
          <a:p>
            <a:pPr algn="ctr">
              <a:defRPr lang="ko-KR" altLang="en-US"/>
            </a:pPr>
            <a:r>
              <a:rPr lang="ko-KR" altLang="en-US" sz="1200">
                <a:latin typeface="한컴 윤고딕 230"/>
                <a:ea typeface="한컴 윤고딕 230"/>
              </a:rPr>
              <a:t>전체 코딩 및 관련 </a:t>
            </a:r>
          </a:p>
          <a:p>
            <a:pPr algn="ctr">
              <a:defRPr lang="ko-KR" altLang="en-US"/>
            </a:pPr>
            <a:r>
              <a:rPr lang="ko-KR" altLang="en-US" sz="1200">
                <a:latin typeface="한컴 윤고딕 230"/>
                <a:ea typeface="한컴 윤고딕 230"/>
              </a:rPr>
              <a:t>자료 수집 및 </a:t>
            </a:r>
            <a:r>
              <a:rPr lang="en-US" altLang="ko-KR" sz="1200">
                <a:latin typeface="한컴 윤고딕 230"/>
                <a:ea typeface="한컴 윤고딕 230"/>
              </a:rPr>
              <a:t>UI</a:t>
            </a:r>
            <a:r>
              <a:rPr lang="ko-KR" altLang="en-US" sz="1200">
                <a:latin typeface="한컴 윤고딕 230"/>
                <a:ea typeface="한컴 윤고딕 230"/>
              </a:rPr>
              <a:t> 구상  </a:t>
            </a:r>
          </a:p>
        </p:txBody>
      </p:sp>
      <p:sp>
        <p:nvSpPr>
          <p:cNvPr id="71" name="화살표: 오른쪽 21"/>
          <p:cNvSpPr/>
          <p:nvPr/>
        </p:nvSpPr>
        <p:spPr>
          <a:xfrm>
            <a:off x="6314733" y="1651631"/>
            <a:ext cx="2299048" cy="164927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latin typeface="한컴 윤고딕 230"/>
                <a:ea typeface="한컴 윤고딕 230"/>
              </a:rPr>
              <a:t>3~4</a:t>
            </a:r>
            <a:r>
              <a:rPr lang="ko-KR" altLang="en-US" sz="1400">
                <a:latin typeface="한컴 윤고딕 230"/>
                <a:ea typeface="한컴 윤고딕 230"/>
              </a:rPr>
              <a:t>월</a:t>
            </a:r>
          </a:p>
          <a:p>
            <a:pPr algn="ctr">
              <a:defRPr lang="ko-KR" altLang="en-US"/>
            </a:pPr>
            <a:r>
              <a:rPr lang="ko-KR" altLang="en-US" sz="1400">
                <a:latin typeface="한컴 윤고딕 230"/>
                <a:ea typeface="한컴 윤고딕 230"/>
              </a:rPr>
              <a:t>팀 프로젝트 선정 및</a:t>
            </a:r>
          </a:p>
          <a:p>
            <a:pPr algn="ctr">
              <a:defRPr lang="ko-KR" altLang="en-US"/>
            </a:pPr>
            <a:r>
              <a:rPr lang="ko-KR" altLang="en-US" sz="1400">
                <a:latin typeface="한컴 윤고딕 230"/>
                <a:ea typeface="한컴 윤고딕 230"/>
              </a:rPr>
              <a:t>자료 수집</a:t>
            </a:r>
            <a:endParaRPr lang="en-US" altLang="ko-KR" sz="1400">
              <a:latin typeface="한컴 윤고딕 230"/>
              <a:ea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일정 관리 [2/9]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58" name="화살표: 오른쪽 8"/>
          <p:cNvSpPr/>
          <p:nvPr/>
        </p:nvSpPr>
        <p:spPr>
          <a:xfrm>
            <a:off x="431253" y="4924541"/>
            <a:ext cx="935085" cy="70070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11월</a:t>
            </a:r>
          </a:p>
        </p:txBody>
      </p:sp>
      <p:sp>
        <p:nvSpPr>
          <p:cNvPr id="59" name="화살표: 오른쪽 9"/>
          <p:cNvSpPr/>
          <p:nvPr/>
        </p:nvSpPr>
        <p:spPr>
          <a:xfrm>
            <a:off x="431253" y="3815252"/>
            <a:ext cx="935085" cy="70070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10월</a:t>
            </a:r>
          </a:p>
        </p:txBody>
      </p:sp>
      <p:sp>
        <p:nvSpPr>
          <p:cNvPr id="60" name="화살표: 오른쪽 10"/>
          <p:cNvSpPr/>
          <p:nvPr/>
        </p:nvSpPr>
        <p:spPr>
          <a:xfrm>
            <a:off x="450096" y="2660755"/>
            <a:ext cx="935085" cy="70070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9월</a:t>
            </a:r>
          </a:p>
        </p:txBody>
      </p:sp>
      <p:sp>
        <p:nvSpPr>
          <p:cNvPr id="61" name="화살표: 오른쪽 11"/>
          <p:cNvSpPr/>
          <p:nvPr/>
        </p:nvSpPr>
        <p:spPr>
          <a:xfrm>
            <a:off x="450096" y="1540164"/>
            <a:ext cx="935085" cy="70070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8월</a:t>
            </a:r>
          </a:p>
        </p:txBody>
      </p:sp>
      <p:sp>
        <p:nvSpPr>
          <p:cNvPr id="65" name="직사각형 15"/>
          <p:cNvSpPr/>
          <p:nvPr/>
        </p:nvSpPr>
        <p:spPr>
          <a:xfrm>
            <a:off x="1500455" y="4852533"/>
            <a:ext cx="4608634" cy="91672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latin typeface="한컴 윤고딕 230"/>
                <a:ea typeface="한컴 윤고딕 230"/>
              </a:rPr>
              <a:t>최종 발표</a:t>
            </a:r>
          </a:p>
        </p:txBody>
      </p:sp>
      <p:sp>
        <p:nvSpPr>
          <p:cNvPr id="66" name="직사각형 16"/>
          <p:cNvSpPr/>
          <p:nvPr/>
        </p:nvSpPr>
        <p:spPr>
          <a:xfrm>
            <a:off x="1500455" y="3717032"/>
            <a:ext cx="4608634" cy="91672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latin typeface="한컴 윤고딕 230"/>
                <a:ea typeface="한컴 윤고딕 230"/>
              </a:rPr>
              <a:t>1. 개발 경과 발표</a:t>
            </a:r>
          </a:p>
          <a:p>
            <a:pPr algn="ctr">
              <a:defRPr lang="ko-KR" altLang="en-US"/>
            </a:pPr>
            <a:r>
              <a:rPr lang="ko-KR" altLang="en-US" sz="1400">
                <a:latin typeface="한컴 윤고딕 230"/>
                <a:ea typeface="한컴 윤고딕 230"/>
              </a:rPr>
              <a:t>2. 개발 부족한 사항 진행 및 마무리</a:t>
            </a:r>
          </a:p>
        </p:txBody>
      </p:sp>
      <p:sp>
        <p:nvSpPr>
          <p:cNvPr id="67" name="직사각형 17"/>
          <p:cNvSpPr/>
          <p:nvPr/>
        </p:nvSpPr>
        <p:spPr>
          <a:xfrm>
            <a:off x="1500455" y="2614959"/>
            <a:ext cx="4608634" cy="91672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latin typeface="한컴 윤고딕 230"/>
                <a:ea typeface="한컴 윤고딕 230"/>
              </a:rPr>
              <a:t>1.</a:t>
            </a:r>
            <a:r>
              <a:rPr lang="ko-KR" altLang="en-US" sz="1400">
                <a:latin typeface="한컴 윤고딕 230"/>
                <a:ea typeface="한컴 윤고딕 230"/>
              </a:rPr>
              <a:t> 커뮤니티 구현</a:t>
            </a:r>
          </a:p>
          <a:p>
            <a:pPr algn="ctr">
              <a:defRPr lang="ko-KR" altLang="en-US"/>
            </a:pPr>
            <a:r>
              <a:rPr lang="ko-KR" altLang="en-US" sz="1400">
                <a:latin typeface="한컴 윤고딕 230"/>
                <a:ea typeface="한컴 윤고딕 230"/>
              </a:rPr>
              <a:t>2. 지도 및 달력 페이지 구현</a:t>
            </a:r>
          </a:p>
        </p:txBody>
      </p:sp>
      <p:sp>
        <p:nvSpPr>
          <p:cNvPr id="68" name="직사각형 18"/>
          <p:cNvSpPr/>
          <p:nvPr/>
        </p:nvSpPr>
        <p:spPr>
          <a:xfrm>
            <a:off x="1500455" y="1540164"/>
            <a:ext cx="4608634" cy="91672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latin typeface="한컴 윤고딕 230"/>
                <a:ea typeface="한컴 윤고딕 230"/>
              </a:rPr>
              <a:t>1.DB</a:t>
            </a:r>
            <a:r>
              <a:rPr lang="ko-KR" altLang="en-US" sz="1400">
                <a:latin typeface="한컴 윤고딕 230"/>
                <a:ea typeface="한컴 윤고딕 230"/>
              </a:rPr>
              <a:t> 구축</a:t>
            </a:r>
          </a:p>
          <a:p>
            <a:pPr algn="ctr">
              <a:defRPr lang="ko-KR" altLang="en-US"/>
            </a:pPr>
            <a:r>
              <a:rPr lang="ko-KR" altLang="en-US" sz="1400">
                <a:latin typeface="한컴 윤고딕 230"/>
                <a:ea typeface="한컴 윤고딕 230"/>
              </a:rPr>
              <a:t>2. 회원가입, 로그인 기능 구현</a:t>
            </a:r>
          </a:p>
        </p:txBody>
      </p:sp>
      <p:sp>
        <p:nvSpPr>
          <p:cNvPr id="69" name="화살표: 오른쪽 19"/>
          <p:cNvSpPr/>
          <p:nvPr/>
        </p:nvSpPr>
        <p:spPr>
          <a:xfrm>
            <a:off x="6413698" y="3797765"/>
            <a:ext cx="2299048" cy="1791475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latin typeface="한컴 윤고딕 230"/>
                <a:ea typeface="한컴 윤고딕 230"/>
              </a:rPr>
              <a:t>10~11월</a:t>
            </a:r>
          </a:p>
          <a:p>
            <a:pPr algn="ctr">
              <a:defRPr lang="ko-KR" altLang="en-US"/>
            </a:pPr>
            <a:r>
              <a:rPr lang="ko-KR" altLang="en-US" sz="1200">
                <a:latin typeface="한컴 윤고딕 230"/>
                <a:ea typeface="한컴 윤고딕 230"/>
              </a:rPr>
              <a:t>최종 검토 및 발표</a:t>
            </a:r>
          </a:p>
        </p:txBody>
      </p:sp>
      <p:sp>
        <p:nvSpPr>
          <p:cNvPr id="71" name="화살표: 오른쪽 21"/>
          <p:cNvSpPr/>
          <p:nvPr/>
        </p:nvSpPr>
        <p:spPr>
          <a:xfrm>
            <a:off x="6314733" y="1651631"/>
            <a:ext cx="2299048" cy="164927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latin typeface="한컴 윤고딕 230"/>
                <a:ea typeface="한컴 윤고딕 230"/>
              </a:rPr>
              <a:t>9</a:t>
            </a:r>
            <a:r>
              <a:rPr lang="en-US" altLang="ko-KR" sz="1400">
                <a:latin typeface="한컴 윤고딕 230"/>
                <a:ea typeface="한컴 윤고딕 230"/>
              </a:rPr>
              <a:t>~</a:t>
            </a:r>
            <a:r>
              <a:rPr lang="ko-KR" altLang="en-US" sz="1400">
                <a:latin typeface="한컴 윤고딕 230"/>
                <a:ea typeface="한컴 윤고딕 230"/>
              </a:rPr>
              <a:t>8월</a:t>
            </a:r>
          </a:p>
          <a:p>
            <a:pPr algn="ctr">
              <a:defRPr lang="ko-KR" altLang="en-US"/>
            </a:pPr>
            <a:r>
              <a:rPr lang="ko-KR" altLang="en-US" sz="1400">
                <a:latin typeface="한컴 윤고딕 230"/>
                <a:ea typeface="한컴 윤고딕 230"/>
              </a:rPr>
              <a:t>본격적인 코딩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일정 관리 [3/9]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graphicFrame>
        <p:nvGraphicFramePr>
          <p:cNvPr id="88" name="표 3"/>
          <p:cNvGraphicFramePr>
            <a:graphicFrameLocks noGrp="1"/>
          </p:cNvGraphicFramePr>
          <p:nvPr/>
        </p:nvGraphicFramePr>
        <p:xfrm>
          <a:off x="1847549" y="1207339"/>
          <a:ext cx="6978461" cy="517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rgbClr val="FF0000"/>
                          </a:solidFill>
                          <a:latin typeface="나눔고딕 ExtraBold"/>
                          <a:ea typeface="나눔고딕 ExtraBold"/>
                        </a:rPr>
                        <a:t>Sun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Mon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Tue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Wed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Thu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Fri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Sat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17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885826" eaLnBrk="1" latinLnBrk="1" hangingPunct="1">
                        <a:defRPr lang="ko-KR" altLang="en-US"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  <a:cs typeface="+mn-cs"/>
                        </a:rPr>
                        <a:t>21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9" name="표 5"/>
          <p:cNvGraphicFramePr>
            <a:graphicFrameLocks noGrp="1"/>
          </p:cNvGraphicFramePr>
          <p:nvPr/>
        </p:nvGraphicFramePr>
        <p:xfrm>
          <a:off x="367907" y="3196134"/>
          <a:ext cx="1129972" cy="232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" name="모서리가 둥근 직사각형 7"/>
          <p:cNvSpPr/>
          <p:nvPr/>
        </p:nvSpPr>
        <p:spPr>
          <a:xfrm>
            <a:off x="2123727" y="5769260"/>
            <a:ext cx="2448272" cy="432048"/>
          </a:xfrm>
          <a:prstGeom prst="roundRect">
            <a:avLst>
              <a:gd name="adj" fmla="val 16667"/>
            </a:avLst>
          </a:prstGeom>
          <a:solidFill>
            <a:srgbClr val="F9EF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기획안 선정</a:t>
            </a:r>
          </a:p>
        </p:txBody>
      </p:sp>
      <p:sp>
        <p:nvSpPr>
          <p:cNvPr id="93" name="모서리가 둥근 직사각형 9"/>
          <p:cNvSpPr/>
          <p:nvPr/>
        </p:nvSpPr>
        <p:spPr>
          <a:xfrm>
            <a:off x="3203848" y="3794354"/>
            <a:ext cx="4320480" cy="432048"/>
          </a:xfrm>
          <a:prstGeom prst="roundRect">
            <a:avLst>
              <a:gd name="adj" fmla="val 16667"/>
            </a:avLst>
          </a:prstGeom>
          <a:solidFill>
            <a:srgbClr val="F3DFB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개인 발표 준비</a:t>
            </a:r>
          </a:p>
        </p:txBody>
      </p:sp>
      <p:sp>
        <p:nvSpPr>
          <p:cNvPr id="100" name="TextBox 4"/>
          <p:cNvSpPr txBox="1"/>
          <p:nvPr/>
        </p:nvSpPr>
        <p:spPr>
          <a:xfrm>
            <a:off x="467610" y="850689"/>
            <a:ext cx="930565" cy="16905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4984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3</a:t>
            </a: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14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2021</a:t>
            </a:r>
            <a:endParaRPr lang="ko-KR" altLang="en-US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일정 관리 [4/9]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graphicFrame>
        <p:nvGraphicFramePr>
          <p:cNvPr id="101" name="표 3"/>
          <p:cNvGraphicFramePr>
            <a:graphicFrameLocks noGrp="1"/>
          </p:cNvGraphicFramePr>
          <p:nvPr/>
        </p:nvGraphicFramePr>
        <p:xfrm>
          <a:off x="1847549" y="1207339"/>
          <a:ext cx="6978461" cy="517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rgbClr val="FF0000"/>
                          </a:solidFill>
                          <a:latin typeface="나눔고딕 ExtraBold"/>
                          <a:ea typeface="나눔고딕 ExtraBold"/>
                        </a:rPr>
                        <a:t>Sun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Mon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Tue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Wed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Thu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Fri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Sat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rgbClr val="FF000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2" name="TextBox 4"/>
          <p:cNvSpPr txBox="1"/>
          <p:nvPr/>
        </p:nvSpPr>
        <p:spPr>
          <a:xfrm>
            <a:off x="467610" y="875156"/>
            <a:ext cx="930565" cy="16897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4984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4</a:t>
            </a: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14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2021</a:t>
            </a:r>
            <a:endParaRPr lang="ko-KR" altLang="en-US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103" name="표 5"/>
          <p:cNvGraphicFramePr>
            <a:graphicFrameLocks noGrp="1"/>
          </p:cNvGraphicFramePr>
          <p:nvPr/>
        </p:nvGraphicFramePr>
        <p:xfrm>
          <a:off x="367907" y="3119102"/>
          <a:ext cx="1129972" cy="232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4" name="모서리가 둥근 직사각형 8"/>
          <p:cNvSpPr/>
          <p:nvPr/>
        </p:nvSpPr>
        <p:spPr>
          <a:xfrm>
            <a:off x="3204000" y="5734800"/>
            <a:ext cx="4320000" cy="432000"/>
          </a:xfrm>
          <a:prstGeom prst="roundRect">
            <a:avLst>
              <a:gd name="adj" fmla="val 16667"/>
            </a:avLst>
          </a:prstGeom>
          <a:solidFill>
            <a:srgbClr val="F6DFA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E6401"/>
                </a:solidFill>
                <a:latin typeface="한컴 윤고딕 230"/>
                <a:ea typeface="한컴 윤고딕 230"/>
              </a:rPr>
              <a:t>프로젝트 확정</a:t>
            </a:r>
          </a:p>
        </p:txBody>
      </p:sp>
      <p:sp>
        <p:nvSpPr>
          <p:cNvPr id="109" name="모서리가 둥근 직사각형 8"/>
          <p:cNvSpPr/>
          <p:nvPr/>
        </p:nvSpPr>
        <p:spPr>
          <a:xfrm>
            <a:off x="3203848" y="2786242"/>
            <a:ext cx="4320480" cy="432048"/>
          </a:xfrm>
          <a:prstGeom prst="roundRect">
            <a:avLst>
              <a:gd name="adj" fmla="val 16667"/>
            </a:avLst>
          </a:prstGeom>
          <a:solidFill>
            <a:srgbClr val="F1D08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프로젝트 추가 및 수정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일정 관리 [5/9]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graphicFrame>
        <p:nvGraphicFramePr>
          <p:cNvPr id="101" name="표 3"/>
          <p:cNvGraphicFramePr>
            <a:graphicFrameLocks noGrp="1"/>
          </p:cNvGraphicFramePr>
          <p:nvPr/>
        </p:nvGraphicFramePr>
        <p:xfrm>
          <a:off x="1847549" y="1207339"/>
          <a:ext cx="6978461" cy="517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rgbClr val="FF0000"/>
                          </a:solidFill>
                          <a:latin typeface="나눔고딕 ExtraBold"/>
                          <a:ea typeface="나눔고딕 ExtraBold"/>
                        </a:rPr>
                        <a:t>Sun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Mon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Tue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Wed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Thu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Fri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Sat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rgbClr val="FF000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3 / 30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 / 31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2" name="TextBox 4"/>
          <p:cNvSpPr txBox="1"/>
          <p:nvPr/>
        </p:nvSpPr>
        <p:spPr>
          <a:xfrm>
            <a:off x="467610" y="875156"/>
            <a:ext cx="930565" cy="16897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4984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5</a:t>
            </a: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14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2021</a:t>
            </a:r>
            <a:endParaRPr lang="ko-KR" altLang="en-US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103" name="표 5"/>
          <p:cNvGraphicFramePr>
            <a:graphicFrameLocks noGrp="1"/>
          </p:cNvGraphicFramePr>
          <p:nvPr/>
        </p:nvGraphicFramePr>
        <p:xfrm>
          <a:off x="367907" y="3119102"/>
          <a:ext cx="1129972" cy="232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4" name="모서리가 둥근 직사각형 8"/>
          <p:cNvSpPr/>
          <p:nvPr/>
        </p:nvSpPr>
        <p:spPr>
          <a:xfrm>
            <a:off x="3204000" y="5734800"/>
            <a:ext cx="4320000" cy="432000"/>
          </a:xfrm>
          <a:prstGeom prst="roundRect">
            <a:avLst>
              <a:gd name="adj" fmla="val 16667"/>
            </a:avLst>
          </a:prstGeom>
          <a:solidFill>
            <a:srgbClr val="F6DFA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E6401"/>
                </a:solidFill>
                <a:latin typeface="한컴 윤고딕 230"/>
                <a:ea typeface="한컴 윤고딕 230"/>
              </a:rPr>
              <a:t>DB자료 수집 및 구축 방법 구상 </a:t>
            </a:r>
          </a:p>
        </p:txBody>
      </p:sp>
      <p:sp>
        <p:nvSpPr>
          <p:cNvPr id="109" name="모서리가 둥근 직사각형 8"/>
          <p:cNvSpPr/>
          <p:nvPr/>
        </p:nvSpPr>
        <p:spPr>
          <a:xfrm>
            <a:off x="3203848" y="3789040"/>
            <a:ext cx="4320480" cy="432048"/>
          </a:xfrm>
          <a:prstGeom prst="roundRect">
            <a:avLst>
              <a:gd name="adj" fmla="val 16667"/>
            </a:avLst>
          </a:prstGeom>
          <a:solidFill>
            <a:srgbClr val="F1D08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팀 프로젝트 관련 회의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일정 관리 [6/9]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graphicFrame>
        <p:nvGraphicFramePr>
          <p:cNvPr id="101" name="표 3"/>
          <p:cNvGraphicFramePr>
            <a:graphicFrameLocks noGrp="1"/>
          </p:cNvGraphicFramePr>
          <p:nvPr/>
        </p:nvGraphicFramePr>
        <p:xfrm>
          <a:off x="1847549" y="1207339"/>
          <a:ext cx="6978461" cy="517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rgbClr val="FF0000"/>
                          </a:solidFill>
                          <a:latin typeface="나눔고딕 ExtraBold"/>
                          <a:ea typeface="나눔고딕 ExtraBold"/>
                        </a:rPr>
                        <a:t>Sun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Mon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Tue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Wed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Thu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Fri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Sat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rgbClr val="FF000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2" name="TextBox 4"/>
          <p:cNvSpPr txBox="1"/>
          <p:nvPr/>
        </p:nvSpPr>
        <p:spPr>
          <a:xfrm>
            <a:off x="467610" y="875156"/>
            <a:ext cx="930565" cy="16897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4984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6</a:t>
            </a: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14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2021</a:t>
            </a:r>
            <a:endParaRPr lang="ko-KR" altLang="en-US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103" name="표 5"/>
          <p:cNvGraphicFramePr>
            <a:graphicFrameLocks noGrp="1"/>
          </p:cNvGraphicFramePr>
          <p:nvPr/>
        </p:nvGraphicFramePr>
        <p:xfrm>
          <a:off x="367907" y="3119102"/>
          <a:ext cx="1129972" cy="232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4" name="모서리가 둥근 직사각형 8"/>
          <p:cNvSpPr/>
          <p:nvPr/>
        </p:nvSpPr>
        <p:spPr>
          <a:xfrm>
            <a:off x="3176779" y="3794354"/>
            <a:ext cx="4320000" cy="432000"/>
          </a:xfrm>
          <a:prstGeom prst="roundRect">
            <a:avLst>
              <a:gd name="adj" fmla="val 16667"/>
            </a:avLst>
          </a:prstGeom>
          <a:solidFill>
            <a:srgbClr val="F6DFA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E6401"/>
                </a:solidFill>
                <a:latin typeface="한컴 윤고딕 230"/>
                <a:ea typeface="한컴 윤고딕 230"/>
              </a:rPr>
              <a:t>UI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E6401"/>
                </a:solidFill>
                <a:latin typeface="한컴 윤고딕 230"/>
                <a:ea typeface="한컴 윤고딕 230"/>
              </a:rPr>
              <a:t> 구상 및 설계</a:t>
            </a:r>
          </a:p>
        </p:txBody>
      </p:sp>
      <p:sp>
        <p:nvSpPr>
          <p:cNvPr id="109" name="모서리가 둥근 직사각형 8"/>
          <p:cNvSpPr/>
          <p:nvPr/>
        </p:nvSpPr>
        <p:spPr>
          <a:xfrm>
            <a:off x="4067944" y="1720024"/>
            <a:ext cx="3600400" cy="432048"/>
          </a:xfrm>
          <a:prstGeom prst="roundRect">
            <a:avLst>
              <a:gd name="adj" fmla="val 16667"/>
            </a:avLst>
          </a:prstGeom>
          <a:solidFill>
            <a:srgbClr val="F1D08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최종 프로젝트 발표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일정 관리 [7/9]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graphicFrame>
        <p:nvGraphicFramePr>
          <p:cNvPr id="88" name="표 3"/>
          <p:cNvGraphicFramePr>
            <a:graphicFrameLocks noGrp="1"/>
          </p:cNvGraphicFramePr>
          <p:nvPr/>
        </p:nvGraphicFramePr>
        <p:xfrm>
          <a:off x="1847549" y="1207339"/>
          <a:ext cx="6978461" cy="517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rgbClr val="FF0000"/>
                          </a:solidFill>
                          <a:latin typeface="나눔고딕 ExtraBold"/>
                          <a:ea typeface="나눔고딕 ExtraBold"/>
                        </a:rPr>
                        <a:t>Sun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Mon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Tue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Wed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Thu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Fri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Sat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17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885826" eaLnBrk="1" latinLnBrk="1" hangingPunct="1">
                        <a:defRPr lang="ko-KR" altLang="en-US"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  <a:cs typeface="+mn-cs"/>
                        </a:rPr>
                        <a:t>21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9" name="TextBox 4"/>
          <p:cNvSpPr txBox="1"/>
          <p:nvPr/>
        </p:nvSpPr>
        <p:spPr>
          <a:xfrm>
            <a:off x="467610" y="850689"/>
            <a:ext cx="930565" cy="16905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4984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8</a:t>
            </a: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14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2021</a:t>
            </a:r>
            <a:endParaRPr lang="ko-KR" altLang="en-US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90" name="표 5"/>
          <p:cNvGraphicFramePr>
            <a:graphicFrameLocks noGrp="1"/>
          </p:cNvGraphicFramePr>
          <p:nvPr/>
        </p:nvGraphicFramePr>
        <p:xfrm>
          <a:off x="367907" y="3196134"/>
          <a:ext cx="1129972" cy="232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" name="모서리가 둥근 직사각형 6"/>
          <p:cNvSpPr/>
          <p:nvPr/>
        </p:nvSpPr>
        <p:spPr>
          <a:xfrm>
            <a:off x="3347864" y="1789520"/>
            <a:ext cx="4320480" cy="432048"/>
          </a:xfrm>
          <a:prstGeom prst="roundRect">
            <a:avLst>
              <a:gd name="adj" fmla="val 16667"/>
            </a:avLst>
          </a:prstGeom>
          <a:solidFill>
            <a:srgbClr val="EEC2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내부 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DB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구축 </a:t>
            </a:r>
          </a:p>
        </p:txBody>
      </p:sp>
      <p:sp>
        <p:nvSpPr>
          <p:cNvPr id="92" name="모서리가 둥근 직사각형 7"/>
          <p:cNvSpPr/>
          <p:nvPr/>
        </p:nvSpPr>
        <p:spPr>
          <a:xfrm>
            <a:off x="3059832" y="4802466"/>
            <a:ext cx="4464496" cy="432048"/>
          </a:xfrm>
          <a:prstGeom prst="roundRect">
            <a:avLst>
              <a:gd name="adj" fmla="val 16667"/>
            </a:avLst>
          </a:prstGeom>
          <a:solidFill>
            <a:srgbClr val="F9EF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오류 검토 </a:t>
            </a:r>
          </a:p>
        </p:txBody>
      </p:sp>
      <p:sp>
        <p:nvSpPr>
          <p:cNvPr id="93" name="모서리가 둥근 직사각형 8"/>
          <p:cNvSpPr/>
          <p:nvPr/>
        </p:nvSpPr>
        <p:spPr>
          <a:xfrm>
            <a:off x="3203848" y="2786242"/>
            <a:ext cx="4320480" cy="432048"/>
          </a:xfrm>
          <a:prstGeom prst="roundRect">
            <a:avLst>
              <a:gd name="adj" fmla="val 16667"/>
            </a:avLst>
          </a:prstGeom>
          <a:solidFill>
            <a:srgbClr val="F1D08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회원가입 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,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로그인 기능 구현</a:t>
            </a:r>
            <a:endParaRPr lang="ko-KR" altLang="en-US" sz="1400">
              <a:solidFill>
                <a:srgbClr val="7E4F01"/>
              </a:solidFill>
              <a:latin typeface="한컴 윤고딕 230"/>
              <a:ea typeface="한컴 윤고딕 230"/>
            </a:endParaRPr>
          </a:p>
        </p:txBody>
      </p:sp>
      <p:sp>
        <p:nvSpPr>
          <p:cNvPr id="94" name="모서리가 둥근 직사각형 9"/>
          <p:cNvSpPr/>
          <p:nvPr/>
        </p:nvSpPr>
        <p:spPr>
          <a:xfrm>
            <a:off x="3203848" y="3794354"/>
            <a:ext cx="4320480" cy="432048"/>
          </a:xfrm>
          <a:prstGeom prst="roundRect">
            <a:avLst>
              <a:gd name="adj" fmla="val 16667"/>
            </a:avLst>
          </a:prstGeom>
          <a:solidFill>
            <a:srgbClr val="F3DFB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지도기능 구현</a:t>
            </a:r>
            <a:endParaRPr lang="ko-KR" altLang="en-US" sz="1400">
              <a:solidFill>
                <a:srgbClr val="7E4F01"/>
              </a:solidFill>
              <a:latin typeface="한컴 윤고딕 230"/>
              <a:ea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팀 소개	 [1/2]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7" name="사각형: 둥근 모서리 16"/>
          <p:cNvSpPr/>
          <p:nvPr/>
        </p:nvSpPr>
        <p:spPr>
          <a:xfrm>
            <a:off x="1331595" y="1628775"/>
            <a:ext cx="6480810" cy="2088261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771775" y="2208276"/>
            <a:ext cx="3615690" cy="1004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6000">
                <a:ln w="9525"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한컴 윤고딕 230"/>
                <a:ea typeface="한컴 윤고딕 230"/>
              </a:rPr>
              <a:t>견주개발자</a:t>
            </a:r>
            <a:endParaRPr lang="ko-KR" altLang="en-US" sz="6000">
              <a:solidFill>
                <a:schemeClr val="accent3">
                  <a:lumMod val="60000"/>
                  <a:lumOff val="40000"/>
                </a:schemeClr>
              </a:solidFill>
              <a:latin typeface="한컴 윤고딕 230"/>
              <a:ea typeface="한컴 윤고딕 230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3419856" y="1340739"/>
            <a:ext cx="2376297" cy="720090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3500">
                <a:ln w="9525">
                  <a:solidFill>
                    <a:schemeClr val="accent3">
                      <a:lumMod val="50000"/>
                    </a:schemeClr>
                  </a:solidFill>
                </a:ln>
                <a:latin typeface="한컴 윤고딕 230"/>
                <a:ea typeface="한컴 윤고딕 230"/>
              </a:rPr>
              <a:t>팀명</a:t>
            </a:r>
            <a:endParaRPr lang="ko-KR" altLang="en-US" sz="3500">
              <a:latin typeface="한컴 윤고딕 230"/>
              <a:ea typeface="한컴 윤고딕 230"/>
            </a:endParaRPr>
          </a:p>
        </p:txBody>
      </p:sp>
      <p:sp>
        <p:nvSpPr>
          <p:cNvPr id="20" name="설명선: 선 19"/>
          <p:cNvSpPr/>
          <p:nvPr/>
        </p:nvSpPr>
        <p:spPr>
          <a:xfrm>
            <a:off x="1295613" y="4149090"/>
            <a:ext cx="6552773" cy="2052218"/>
          </a:xfrm>
          <a:prstGeom prst="borderCallout1">
            <a:avLst>
              <a:gd name="adj1" fmla="val -194"/>
              <a:gd name="adj2" fmla="val 50035"/>
              <a:gd name="adj3" fmla="val -20882"/>
              <a:gd name="adj4" fmla="val 5011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31592" y="4195078"/>
            <a:ext cx="6480808" cy="1679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>
                <a:ln w="9525"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[의미]</a:t>
            </a:r>
          </a:p>
          <a:p>
            <a:pPr algn="ctr">
              <a:defRPr lang="ko-KR" altLang="en-US"/>
            </a:pPr>
            <a:endParaRPr lang="ko-KR" altLang="en-US" sz="2000">
              <a:ln w="9525"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한컴 윤고딕 230"/>
              <a:ea typeface="한컴 윤고딕 230"/>
            </a:endParaRPr>
          </a:p>
          <a:p>
            <a:pPr algn="ctr">
              <a:defRPr lang="ko-KR" altLang="en-US"/>
            </a:pPr>
            <a:r>
              <a:rPr lang="ko-KR" altLang="en-US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반려견을 키우는 사람들이 계속해서 늘고 있습니다</a:t>
            </a:r>
            <a:r>
              <a:rPr lang="en-US" altLang="ko-KR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. </a:t>
            </a:r>
          </a:p>
          <a:p>
            <a:pPr algn="ctr">
              <a:defRPr lang="ko-KR" altLang="en-US"/>
            </a:pPr>
            <a:r>
              <a:rPr lang="ko-KR" altLang="en-US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통계에 따르면</a:t>
            </a:r>
            <a:r>
              <a:rPr lang="en-US" altLang="ko-KR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 3.5</a:t>
            </a:r>
            <a:r>
              <a:rPr lang="ko-KR" altLang="en-US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명중 </a:t>
            </a:r>
            <a:r>
              <a:rPr lang="en-US" altLang="ko-KR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1</a:t>
            </a:r>
            <a:r>
              <a:rPr lang="ko-KR" altLang="en-US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명은 반려견을 키운다고 합니다</a:t>
            </a:r>
            <a:r>
              <a:rPr lang="en-US" altLang="ko-KR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. </a:t>
            </a:r>
          </a:p>
          <a:p>
            <a:pPr algn="ctr">
              <a:defRPr lang="ko-KR" altLang="en-US"/>
            </a:pPr>
            <a:r>
              <a:rPr lang="ko-KR" altLang="en-US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신기하게도 </a:t>
            </a:r>
            <a:r>
              <a:rPr lang="en-US" altLang="ko-KR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 </a:t>
            </a:r>
            <a:r>
              <a:rPr lang="ko-KR" altLang="en-US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저희 조 </a:t>
            </a:r>
            <a:r>
              <a:rPr lang="en-US" altLang="ko-KR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5</a:t>
            </a:r>
            <a:r>
              <a:rPr lang="ko-KR" altLang="en-US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명 모두가 반려견을 키우기 때문에</a:t>
            </a:r>
            <a:r>
              <a:rPr lang="en-US" altLang="ko-KR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, </a:t>
            </a:r>
          </a:p>
          <a:p>
            <a:pPr algn="ctr">
              <a:defRPr lang="ko-KR" altLang="en-US"/>
            </a:pPr>
            <a:r>
              <a:rPr lang="ko-KR" altLang="en-US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이러한 앱을 기획하게 되었고</a:t>
            </a:r>
            <a:r>
              <a:rPr lang="en-US" altLang="ko-KR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, </a:t>
            </a:r>
            <a:r>
              <a:rPr lang="ko-KR" altLang="en-US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이러한 팀 명을 짓게 되었습니다</a:t>
            </a:r>
            <a:r>
              <a:rPr lang="en-US" altLang="ko-KR" sz="1600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.</a:t>
            </a:r>
            <a:endParaRPr lang="ko-KR" altLang="en-US" sz="1600">
              <a:ln w="9525"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한컴 윤고딕 230"/>
              <a:ea typeface="한컴 윤고딕 23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1048336">
            <a:off x="2442889" y="1845173"/>
            <a:ext cx="513466" cy="4313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89290">
            <a:off x="6172179" y="1865421"/>
            <a:ext cx="513466" cy="431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일정 관리 [8/9]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graphicFrame>
        <p:nvGraphicFramePr>
          <p:cNvPr id="95" name="표 3"/>
          <p:cNvGraphicFramePr>
            <a:graphicFrameLocks noGrp="1"/>
          </p:cNvGraphicFramePr>
          <p:nvPr/>
        </p:nvGraphicFramePr>
        <p:xfrm>
          <a:off x="1847549" y="1196720"/>
          <a:ext cx="6978461" cy="517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rgbClr val="FF0000"/>
                          </a:solidFill>
                          <a:latin typeface="나눔고딕 ExtraBold"/>
                          <a:ea typeface="나눔고딕 ExtraBold"/>
                        </a:rPr>
                        <a:t>Sun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Mon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Tue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Wed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Thu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Fri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Sat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rgbClr val="FF000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6" name="TextBox 4"/>
          <p:cNvSpPr txBox="1"/>
          <p:nvPr/>
        </p:nvSpPr>
        <p:spPr>
          <a:xfrm>
            <a:off x="467610" y="836675"/>
            <a:ext cx="930565" cy="16905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4984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9</a:t>
            </a: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14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2021</a:t>
            </a:r>
            <a:endParaRPr lang="ko-KR" altLang="en-US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97" name="표 5"/>
          <p:cNvGraphicFramePr>
            <a:graphicFrameLocks noGrp="1"/>
          </p:cNvGraphicFramePr>
          <p:nvPr/>
        </p:nvGraphicFramePr>
        <p:xfrm>
          <a:off x="367907" y="3182120"/>
          <a:ext cx="1129972" cy="232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8" name="모서리가 둥근 직사각형 1"/>
          <p:cNvSpPr/>
          <p:nvPr/>
        </p:nvSpPr>
        <p:spPr>
          <a:xfrm>
            <a:off x="3176539" y="2770350"/>
            <a:ext cx="4320480" cy="432048"/>
          </a:xfrm>
          <a:prstGeom prst="roundRect">
            <a:avLst>
              <a:gd name="adj" fmla="val 16667"/>
            </a:avLst>
          </a:prstGeom>
          <a:solidFill>
            <a:srgbClr val="EEC2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커뮤니티 구현</a:t>
            </a:r>
          </a:p>
        </p:txBody>
      </p:sp>
      <p:sp>
        <p:nvSpPr>
          <p:cNvPr id="99" name="모서리가 둥근 직사각형 6"/>
          <p:cNvSpPr/>
          <p:nvPr/>
        </p:nvSpPr>
        <p:spPr>
          <a:xfrm>
            <a:off x="3203848" y="3778462"/>
            <a:ext cx="4320480" cy="432048"/>
          </a:xfrm>
          <a:prstGeom prst="roundRect">
            <a:avLst>
              <a:gd name="adj" fmla="val 16667"/>
            </a:avLst>
          </a:prstGeom>
          <a:solidFill>
            <a:srgbClr val="F1D08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GPS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 기능 구현</a:t>
            </a:r>
          </a:p>
        </p:txBody>
      </p:sp>
      <p:sp>
        <p:nvSpPr>
          <p:cNvPr id="100" name="모서리가 둥근 직사각형 7"/>
          <p:cNvSpPr/>
          <p:nvPr/>
        </p:nvSpPr>
        <p:spPr>
          <a:xfrm>
            <a:off x="3203848" y="4786575"/>
            <a:ext cx="4320480" cy="432048"/>
          </a:xfrm>
          <a:prstGeom prst="roundRect">
            <a:avLst>
              <a:gd name="adj" fmla="val 16667"/>
            </a:avLst>
          </a:prstGeom>
          <a:solidFill>
            <a:srgbClr val="F3DFB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달력 구현 및 다른 기능 검토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일정 관리 [9/9]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graphicFrame>
        <p:nvGraphicFramePr>
          <p:cNvPr id="88" name="표 3"/>
          <p:cNvGraphicFramePr>
            <a:graphicFrameLocks noGrp="1"/>
          </p:cNvGraphicFramePr>
          <p:nvPr/>
        </p:nvGraphicFramePr>
        <p:xfrm>
          <a:off x="1847549" y="1207339"/>
          <a:ext cx="6978461" cy="517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rgbClr val="FF0000"/>
                          </a:solidFill>
                          <a:latin typeface="나눔고딕 ExtraBold"/>
                          <a:ea typeface="나눔고딕 ExtraBold"/>
                        </a:rPr>
                        <a:t>Sun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Mon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Tue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Wed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Thu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Fri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/>
                          <a:ea typeface="나눔고딕 ExtraBold"/>
                        </a:rPr>
                        <a:t>Sat</a:t>
                      </a:r>
                      <a:endParaRPr lang="ko-KR" altLang="en-US" sz="8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rgbClr val="FF000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12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885826" eaLnBrk="1" latinLnBrk="1" hangingPunct="1">
                        <a:defRPr lang="ko-KR" altLang="en-US"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  <a:cs typeface="+mn-cs"/>
                        </a:rPr>
                        <a:t>16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17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4 / 31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25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26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27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28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29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/>
                          <a:ea typeface="나눔고딕"/>
                        </a:rPr>
                        <a:t>30</a:t>
                      </a: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4308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9" name="TextBox 4"/>
          <p:cNvSpPr txBox="1"/>
          <p:nvPr/>
        </p:nvSpPr>
        <p:spPr>
          <a:xfrm>
            <a:off x="467610" y="850689"/>
            <a:ext cx="930565" cy="16905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4984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10</a:t>
            </a: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14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2021</a:t>
            </a:r>
            <a:endParaRPr lang="ko-KR" altLang="en-US" sz="101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90" name="표 5"/>
          <p:cNvGraphicFramePr>
            <a:graphicFrameLocks noGrp="1"/>
          </p:cNvGraphicFramePr>
          <p:nvPr/>
        </p:nvGraphicFramePr>
        <p:xfrm>
          <a:off x="367907" y="3196134"/>
          <a:ext cx="1129972" cy="232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800">
                        <a:latin typeface="나눔고딕"/>
                        <a:ea typeface="나눔고딕"/>
                      </a:endParaRPr>
                    </a:p>
                  </a:txBody>
                  <a:tcPr marL="84406" marR="84406" marT="42203" marB="42203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" name="모서리가 둥근 직사각형 6"/>
          <p:cNvSpPr/>
          <p:nvPr/>
        </p:nvSpPr>
        <p:spPr>
          <a:xfrm>
            <a:off x="3203848" y="2756314"/>
            <a:ext cx="4464496" cy="432048"/>
          </a:xfrm>
          <a:prstGeom prst="roundRect">
            <a:avLst>
              <a:gd name="adj" fmla="val 16667"/>
            </a:avLst>
          </a:prstGeom>
          <a:solidFill>
            <a:srgbClr val="EEC2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시간 및 거리 측정 기능 구현</a:t>
            </a:r>
          </a:p>
        </p:txBody>
      </p:sp>
      <p:sp>
        <p:nvSpPr>
          <p:cNvPr id="92" name="모서리가 둥근 직사각형 7"/>
          <p:cNvSpPr/>
          <p:nvPr/>
        </p:nvSpPr>
        <p:spPr>
          <a:xfrm>
            <a:off x="3059832" y="5769260"/>
            <a:ext cx="4608512" cy="432048"/>
          </a:xfrm>
          <a:prstGeom prst="roundRect">
            <a:avLst>
              <a:gd name="adj" fmla="val 16667"/>
            </a:avLst>
          </a:prstGeom>
          <a:solidFill>
            <a:srgbClr val="F9EF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검토 및 오류 수정</a:t>
            </a:r>
          </a:p>
        </p:txBody>
      </p:sp>
      <p:sp>
        <p:nvSpPr>
          <p:cNvPr id="93" name="모서리가 둥근 직사각형 8"/>
          <p:cNvSpPr/>
          <p:nvPr/>
        </p:nvSpPr>
        <p:spPr>
          <a:xfrm>
            <a:off x="3203848" y="3753036"/>
            <a:ext cx="4320480" cy="432048"/>
          </a:xfrm>
          <a:prstGeom prst="roundRect">
            <a:avLst>
              <a:gd name="adj" fmla="val 16667"/>
            </a:avLst>
          </a:prstGeom>
          <a:solidFill>
            <a:srgbClr val="F1D08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내 정보 페이지 구축</a:t>
            </a:r>
          </a:p>
        </p:txBody>
      </p:sp>
      <p:sp>
        <p:nvSpPr>
          <p:cNvPr id="94" name="모서리가 둥근 직사각형 9"/>
          <p:cNvSpPr/>
          <p:nvPr/>
        </p:nvSpPr>
        <p:spPr>
          <a:xfrm>
            <a:off x="3203848" y="4761148"/>
            <a:ext cx="4320480" cy="432048"/>
          </a:xfrm>
          <a:prstGeom prst="roundRect">
            <a:avLst>
              <a:gd name="adj" fmla="val 16667"/>
            </a:avLst>
          </a:prstGeom>
          <a:solidFill>
            <a:srgbClr val="F3DFB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E4F01"/>
                </a:solidFill>
                <a:latin typeface="한컴 윤고딕 230"/>
                <a:ea typeface="한컴 윤고딕 230"/>
              </a:rPr>
              <a:t>글쓰기 기능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5256636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일정 관리 [10/10]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6113">
            <a:off x="264035" y="265571"/>
            <a:ext cx="513466" cy="431311"/>
          </a:xfrm>
          <a:prstGeom prst="rect">
            <a:avLst/>
          </a:prstGeom>
        </p:spPr>
      </p:pic>
      <p:graphicFrame>
        <p:nvGraphicFramePr>
          <p:cNvPr id="72" name="표 71"/>
          <p:cNvGraphicFramePr>
            <a:graphicFrameLocks noGrp="1"/>
          </p:cNvGraphicFramePr>
          <p:nvPr/>
        </p:nvGraphicFramePr>
        <p:xfrm>
          <a:off x="263651" y="1808820"/>
          <a:ext cx="8484804" cy="4302442"/>
        </p:xfrm>
        <a:graphic>
          <a:graphicData uri="http://schemas.openxmlformats.org/drawingml/2006/table">
            <a:tbl>
              <a:tblPr firstRow="1" bandRow="1"/>
              <a:tblGrid>
                <a:gridCol w="1436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6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6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910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9E640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E640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3월</a:t>
                      </a:r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E640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4월</a:t>
                      </a:r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E640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5월</a:t>
                      </a:r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E640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6월</a:t>
                      </a:r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E640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8월</a:t>
                      </a:r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E640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9월</a:t>
                      </a:r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E640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10월</a:t>
                      </a:r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E640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프로젝트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선정 </a:t>
                      </a:r>
                    </a:p>
                  </a:txBody>
                  <a:tcPr>
                    <a:lnL w="12700" cap="flat" cmpd="sng" algn="ctr">
                      <a:solidFill>
                        <a:srgbClr val="9E640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자료 조사</a:t>
                      </a:r>
                    </a:p>
                  </a:txBody>
                  <a:tcPr>
                    <a:lnL w="12700" cap="flat" cmpd="sng" algn="ctr">
                      <a:solidFill>
                        <a:srgbClr val="9E640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/>
                        <a:t>UI</a:t>
                      </a:r>
                      <a:r>
                        <a:rPr lang="ko-KR" altLang="en-US"/>
                        <a:t> 설계</a:t>
                      </a:r>
                    </a:p>
                  </a:txBody>
                  <a:tcPr>
                    <a:lnL w="12700" cap="flat" cmpd="sng" algn="ctr">
                      <a:solidFill>
                        <a:srgbClr val="9E640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/>
                        <a:t>DB</a:t>
                      </a:r>
                      <a:r>
                        <a:rPr lang="ko-KR" altLang="en-US"/>
                        <a:t> 구축</a:t>
                      </a:r>
                    </a:p>
                  </a:txBody>
                  <a:tcPr>
                    <a:lnL w="12700" cap="flat" cmpd="sng" algn="ctr">
                      <a:solidFill>
                        <a:srgbClr val="9E640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기능 구현</a:t>
                      </a:r>
                    </a:p>
                  </a:txBody>
                  <a:tcPr>
                    <a:lnL w="12700" cap="flat" cmpd="sng" algn="ctr">
                      <a:solidFill>
                        <a:srgbClr val="9E640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6DFAA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오류 수정</a:t>
                      </a:r>
                    </a:p>
                  </a:txBody>
                  <a:tcPr>
                    <a:lnL w="12700" cap="flat" cmpd="sng" algn="ctr">
                      <a:solidFill>
                        <a:srgbClr val="9E640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E640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E640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E640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E640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E640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E640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E640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6DFA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6DFA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6DFA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E640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1691680" y="2456856"/>
            <a:ext cx="835174" cy="180020"/>
          </a:xfrm>
          <a:prstGeom prst="rect">
            <a:avLst/>
          </a:prstGeom>
          <a:solidFill>
            <a:srgbClr val="9E640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140143" y="3122930"/>
            <a:ext cx="2107820" cy="180020"/>
          </a:xfrm>
          <a:prstGeom prst="rect">
            <a:avLst/>
          </a:prstGeom>
          <a:solidFill>
            <a:srgbClr val="9E640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974210" y="3734998"/>
            <a:ext cx="1749917" cy="225042"/>
          </a:xfrm>
          <a:prstGeom prst="rect">
            <a:avLst/>
          </a:prstGeom>
          <a:solidFill>
            <a:srgbClr val="9E640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20767" y="1088740"/>
            <a:ext cx="2942523" cy="367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/>
              <a:t>프로젝트 일정 간트 차트 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5732561" y="4383070"/>
            <a:ext cx="1431727" cy="225043"/>
          </a:xfrm>
          <a:prstGeom prst="rect">
            <a:avLst/>
          </a:prstGeom>
          <a:solidFill>
            <a:srgbClr val="9E640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192180" y="5022123"/>
            <a:ext cx="2545293" cy="225043"/>
          </a:xfrm>
          <a:prstGeom prst="rect">
            <a:avLst/>
          </a:prstGeom>
          <a:solidFill>
            <a:srgbClr val="9E640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6720184" y="5670195"/>
            <a:ext cx="2028280" cy="225043"/>
          </a:xfrm>
          <a:prstGeom prst="rect">
            <a:avLst/>
          </a:prstGeom>
          <a:solidFill>
            <a:srgbClr val="9E640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2393" y="1021654"/>
            <a:ext cx="8568079" cy="563231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	                          [</a:t>
            </a:r>
            <a:r>
              <a:rPr lang="ko-KR" altLang="en-US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로그인 화면</a:t>
            </a: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]				[</a:t>
            </a:r>
            <a:r>
              <a:rPr lang="ko-KR" altLang="en-US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비밀번호 재설정 화면</a:t>
            </a: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]</a:t>
            </a:r>
          </a:p>
          <a:p>
            <a:pPr lvl="1">
              <a:defRPr lang="ko-KR" altLang="en-US"/>
            </a:pPr>
            <a:endParaRPr lang="en-US" altLang="ko-KR" sz="12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ko-KR" altLang="en-US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8"/>
            <a:ext cx="59047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주요관리 기술  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055900A-3C8E-4BAA-8619-FE12C713B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39" y="696331"/>
            <a:ext cx="16919889" cy="71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9CA8C6-EE6F-4D12-A1B4-5957096BE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75" y="699413"/>
            <a:ext cx="16919889" cy="79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97AE5-C6C7-45EE-BBBD-0C3C4A4F0BFF}"/>
              </a:ext>
            </a:extLst>
          </p:cNvPr>
          <p:cNvSpPr txBox="1"/>
          <p:nvPr/>
        </p:nvSpPr>
        <p:spPr>
          <a:xfrm>
            <a:off x="928095" y="5479115"/>
            <a:ext cx="3326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파이어 베이스를 이용하여 사용자의 이메일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비밀번호를 등록한다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5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73AC35-1109-4D67-A587-0A5C3B06B95E}"/>
              </a:ext>
            </a:extLst>
          </p:cNvPr>
          <p:cNvSpPr txBox="1"/>
          <p:nvPr/>
        </p:nvSpPr>
        <p:spPr>
          <a:xfrm>
            <a:off x="4929859" y="5479115"/>
            <a:ext cx="3326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등록된 이메일로 인증 과정을 거쳐 등록된 비밀번호를 변경할 수 있다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7D29A5-482A-48D0-AFEB-A339A23A7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236" y="7186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811BDD7-DDF7-41DE-B291-716BE9D42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636" y="8710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0506139-A291-440D-9002-D218D6330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88A5334-3DB3-4032-AEDB-D73D3FBCA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74" y="633870"/>
            <a:ext cx="14404777" cy="68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CCAEAAE-148D-4AF2-85CB-FBAEE1293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377" y="641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5A4171C-7C18-46A0-A5F0-77B70F459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9ED68F-6E72-47A6-820E-0DF8B8A67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55" y="1098944"/>
            <a:ext cx="2665421" cy="3999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69D76AA-4D2E-481D-A438-A7D214856D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924" y="1118184"/>
            <a:ext cx="2665421" cy="39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2393" y="1021654"/>
            <a:ext cx="8568079" cy="563231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	                 [</a:t>
            </a:r>
            <a:r>
              <a:rPr lang="ko-KR" altLang="en-US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커뮤니티 화면</a:t>
            </a: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1]			                              [</a:t>
            </a:r>
            <a:r>
              <a:rPr lang="ko-KR" altLang="en-US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커뮤니티 화면</a:t>
            </a: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2]</a:t>
            </a:r>
          </a:p>
          <a:p>
            <a:pPr lvl="1">
              <a:defRPr lang="ko-KR" altLang="en-US"/>
            </a:pPr>
            <a:endParaRPr lang="en-US" altLang="ko-KR" sz="12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ko-KR" altLang="en-US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8"/>
            <a:ext cx="59047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주요관리 기술  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2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055900A-3C8E-4BAA-8619-FE12C713B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39" y="696331"/>
            <a:ext cx="16919889" cy="71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70288456">
            <a:extLst>
              <a:ext uri="{FF2B5EF4-FFF2-40B4-BE49-F238E27FC236}">
                <a16:creationId xmlns:a16="http://schemas.microsoft.com/office/drawing/2014/main" id="{19B03AF7-BF80-4AA1-9F71-183CAB061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83" y="1184008"/>
            <a:ext cx="2664296" cy="39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DC9CA8C6-EE6F-4D12-A1B4-5957096BE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75" y="699413"/>
            <a:ext cx="16919889" cy="79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557847160">
            <a:extLst>
              <a:ext uri="{FF2B5EF4-FFF2-40B4-BE49-F238E27FC236}">
                <a16:creationId xmlns:a16="http://schemas.microsoft.com/office/drawing/2014/main" id="{0B57FE58-08A3-4089-93E9-CF6E8E14E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9" y="1184008"/>
            <a:ext cx="2664296" cy="39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997AE5-C6C7-45EE-BBBD-0C3C4A4F0BFF}"/>
              </a:ext>
            </a:extLst>
          </p:cNvPr>
          <p:cNvSpPr txBox="1"/>
          <p:nvPr/>
        </p:nvSpPr>
        <p:spPr>
          <a:xfrm>
            <a:off x="777884" y="5488949"/>
            <a:ext cx="33260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파이어 베이스를 연동해서 다른 사람과 소통할 수 있는 커뮤니티 공간을 제공해준다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5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73AC35-1109-4D67-A587-0A5C3B06B95E}"/>
              </a:ext>
            </a:extLst>
          </p:cNvPr>
          <p:cNvSpPr txBox="1"/>
          <p:nvPr/>
        </p:nvSpPr>
        <p:spPr>
          <a:xfrm>
            <a:off x="4799178" y="5488949"/>
            <a:ext cx="33260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이미지와 비디오를 올릴 수 있는 기능을 구현해 강아지들의 자세한 상황 및 정보를 공유할 수 있다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5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2393" y="1021654"/>
            <a:ext cx="8568079" cy="563231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	                          [</a:t>
            </a:r>
            <a:r>
              <a:rPr lang="ko-KR" altLang="en-US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지도 화면</a:t>
            </a: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1]			                                    [</a:t>
            </a:r>
            <a:r>
              <a:rPr lang="ko-KR" altLang="en-US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지도 화면</a:t>
            </a: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2]</a:t>
            </a:r>
          </a:p>
          <a:p>
            <a:pPr lvl="1">
              <a:defRPr lang="ko-KR" altLang="en-US"/>
            </a:pPr>
            <a:endParaRPr lang="en-US" altLang="ko-KR" sz="12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ko-KR" altLang="en-US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8"/>
            <a:ext cx="59047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주요관리 기술  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3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055900A-3C8E-4BAA-8619-FE12C713B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39" y="696331"/>
            <a:ext cx="16919889" cy="71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9CA8C6-EE6F-4D12-A1B4-5957096BE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75" y="699413"/>
            <a:ext cx="16919889" cy="79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97AE5-C6C7-45EE-BBBD-0C3C4A4F0BFF}"/>
              </a:ext>
            </a:extLst>
          </p:cNvPr>
          <p:cNvSpPr txBox="1"/>
          <p:nvPr/>
        </p:nvSpPr>
        <p:spPr>
          <a:xfrm>
            <a:off x="928095" y="5479115"/>
            <a:ext cx="33260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스마트폰 내부의 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GPS 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기능을 활용하여 네이버 </a:t>
            </a:r>
            <a:r>
              <a:rPr lang="ko-KR" altLang="en-US" sz="15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맵과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연동 후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사용자의 현 위치와 이동상황을 지도 위에 표시해준다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5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73AC35-1109-4D67-A587-0A5C3B06B95E}"/>
              </a:ext>
            </a:extLst>
          </p:cNvPr>
          <p:cNvSpPr txBox="1"/>
          <p:nvPr/>
        </p:nvSpPr>
        <p:spPr>
          <a:xfrm>
            <a:off x="4929859" y="5364486"/>
            <a:ext cx="3326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지도 </a:t>
            </a:r>
            <a:r>
              <a:rPr lang="ko-KR" altLang="en-US" sz="15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프레그먼트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안에 슬라이딩 레이아웃을 구현하여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 레이아웃 안에 스톱워치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카메라 촬영 등 산책의 용이성을 높이도록 구현하였다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5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7D29A5-482A-48D0-AFEB-A339A23A7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236" y="7186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74842472">
            <a:extLst>
              <a:ext uri="{FF2B5EF4-FFF2-40B4-BE49-F238E27FC236}">
                <a16:creationId xmlns:a16="http://schemas.microsoft.com/office/drawing/2014/main" id="{F4E5694A-DF28-4277-83AF-AC381BEB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28" y="1102918"/>
            <a:ext cx="2665421" cy="39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811BDD7-DDF7-41DE-B291-716BE9D42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636" y="8710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74841320">
            <a:extLst>
              <a:ext uri="{FF2B5EF4-FFF2-40B4-BE49-F238E27FC236}">
                <a16:creationId xmlns:a16="http://schemas.microsoft.com/office/drawing/2014/main" id="{4E5BBFC9-0E24-4934-BA70-45A30D43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653" y="1091071"/>
            <a:ext cx="2665421" cy="39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0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2393" y="1021654"/>
            <a:ext cx="8568079" cy="563231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	                          [</a:t>
            </a:r>
            <a:r>
              <a:rPr lang="ko-KR" altLang="en-US" sz="1200" kern="1500" dirty="0" err="1">
                <a:solidFill>
                  <a:srgbClr val="000000"/>
                </a:solidFill>
                <a:latin typeface="한컴 윤고딕 230"/>
                <a:ea typeface="한컴 윤고딕 230"/>
              </a:rPr>
              <a:t>내정보</a:t>
            </a:r>
            <a:r>
              <a:rPr lang="ko-KR" altLang="en-US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 화면</a:t>
            </a: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1]			          [</a:t>
            </a:r>
            <a:r>
              <a:rPr lang="ko-KR" altLang="en-US" sz="1200" kern="1500" dirty="0" err="1">
                <a:solidFill>
                  <a:srgbClr val="000000"/>
                </a:solidFill>
                <a:latin typeface="한컴 윤고딕 230"/>
                <a:ea typeface="한컴 윤고딕 230"/>
              </a:rPr>
              <a:t>내정보</a:t>
            </a:r>
            <a:r>
              <a:rPr lang="ko-KR" altLang="en-US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 화면</a:t>
            </a: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2]</a:t>
            </a:r>
          </a:p>
          <a:p>
            <a:pPr lvl="1">
              <a:defRPr lang="ko-KR" altLang="en-US"/>
            </a:pPr>
            <a:endParaRPr lang="en-US" altLang="ko-KR" sz="12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ko-KR" altLang="en-US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8"/>
            <a:ext cx="59047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주요관리 기술  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4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055900A-3C8E-4BAA-8619-FE12C713B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39" y="696331"/>
            <a:ext cx="16919889" cy="71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9CA8C6-EE6F-4D12-A1B4-5957096BE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75" y="699413"/>
            <a:ext cx="16919889" cy="79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97AE5-C6C7-45EE-BBBD-0C3C4A4F0BFF}"/>
              </a:ext>
            </a:extLst>
          </p:cNvPr>
          <p:cNvSpPr txBox="1"/>
          <p:nvPr/>
        </p:nvSpPr>
        <p:spPr>
          <a:xfrm>
            <a:off x="928095" y="5479115"/>
            <a:ext cx="33260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 한 사용자의 정보를 관리할 수 있게 해주는 화면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정보 수정과 내가 작성한 글 관리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로그아웃을 할 수 있다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5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73AC35-1109-4D67-A587-0A5C3B06B95E}"/>
              </a:ext>
            </a:extLst>
          </p:cNvPr>
          <p:cNvSpPr txBox="1"/>
          <p:nvPr/>
        </p:nvSpPr>
        <p:spPr>
          <a:xfrm>
            <a:off x="4929859" y="5479115"/>
            <a:ext cx="33260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프로필 사진을 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Uri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 파이어 베이스에 저장하고 불러와 개인 이미지를 등록할 수 있다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5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7D29A5-482A-48D0-AFEB-A339A23A7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236" y="7186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811BDD7-DDF7-41DE-B291-716BE9D42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636" y="8710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0506139-A291-440D-9002-D218D6330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56954760">
            <a:extLst>
              <a:ext uri="{FF2B5EF4-FFF2-40B4-BE49-F238E27FC236}">
                <a16:creationId xmlns:a16="http://schemas.microsoft.com/office/drawing/2014/main" id="{8931C56D-19F4-4C8D-AEFE-D048A9E4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78" y="1091071"/>
            <a:ext cx="2665421" cy="39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888A5334-3DB3-4032-AEDB-D73D3FBCA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74" y="633870"/>
            <a:ext cx="14404777" cy="68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558831312">
            <a:extLst>
              <a:ext uri="{FF2B5EF4-FFF2-40B4-BE49-F238E27FC236}">
                <a16:creationId xmlns:a16="http://schemas.microsoft.com/office/drawing/2014/main" id="{BBB6EA52-3493-4D53-9532-60F14B5F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74" y="1091071"/>
            <a:ext cx="2665420" cy="39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2393" y="1021654"/>
            <a:ext cx="8568079" cy="563231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	                          [</a:t>
            </a:r>
            <a:r>
              <a:rPr lang="ko-KR" altLang="en-US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달력 화면</a:t>
            </a: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1]			                                    [</a:t>
            </a:r>
            <a:r>
              <a:rPr lang="ko-KR" altLang="en-US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달력 화면</a:t>
            </a:r>
            <a:r>
              <a:rPr lang="en-US" altLang="ko-KR" sz="1200" kern="1500" dirty="0">
                <a:solidFill>
                  <a:srgbClr val="000000"/>
                </a:solidFill>
                <a:latin typeface="한컴 윤고딕 230"/>
                <a:ea typeface="한컴 윤고딕 230"/>
              </a:rPr>
              <a:t>2]</a:t>
            </a:r>
          </a:p>
          <a:p>
            <a:pPr lvl="1">
              <a:defRPr lang="ko-KR" altLang="en-US"/>
            </a:pPr>
            <a:endParaRPr lang="en-US" altLang="ko-KR" sz="12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lvl="1">
              <a:defRPr lang="ko-KR" altLang="en-US"/>
            </a:pPr>
            <a:endParaRPr lang="en-US" altLang="ko-KR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 marL="671400" lvl="1" indent="-214200">
              <a:buFont typeface="Arial"/>
              <a:buChar char="•"/>
              <a:defRPr lang="ko-KR" altLang="en-US"/>
            </a:pPr>
            <a:endParaRPr lang="ko-KR" altLang="en-US" sz="1600" kern="1500" dirty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8"/>
            <a:ext cx="59047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주요관리 기술  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055900A-3C8E-4BAA-8619-FE12C713B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39" y="696331"/>
            <a:ext cx="16919889" cy="71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9CA8C6-EE6F-4D12-A1B4-5957096BE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75" y="699413"/>
            <a:ext cx="16919889" cy="79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97AE5-C6C7-45EE-BBBD-0C3C4A4F0BFF}"/>
              </a:ext>
            </a:extLst>
          </p:cNvPr>
          <p:cNvSpPr txBox="1"/>
          <p:nvPr/>
        </p:nvSpPr>
        <p:spPr>
          <a:xfrm>
            <a:off x="928095" y="5479115"/>
            <a:ext cx="3326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Calender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View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통해 달력을 구현한다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5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73AC35-1109-4D67-A587-0A5C3B06B95E}"/>
              </a:ext>
            </a:extLst>
          </p:cNvPr>
          <p:cNvSpPr txBox="1"/>
          <p:nvPr/>
        </p:nvSpPr>
        <p:spPr>
          <a:xfrm>
            <a:off x="4929859" y="5479115"/>
            <a:ext cx="3326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Calender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View</a:t>
            </a:r>
            <a:r>
              <a:rPr lang="ko-KR" altLang="en-US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통해 달력을 구현하여 날짜에 따라 메모를 할 수 있게 하여서 그날 산책을 하며 생겼던 특별한 일을 기록할 수 있다</a:t>
            </a:r>
            <a:r>
              <a:rPr lang="en-US" altLang="ko-KR" sz="1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5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7D29A5-482A-48D0-AFEB-A339A23A7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236" y="7186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811BDD7-DDF7-41DE-B291-716BE9D42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636" y="8710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0506139-A291-440D-9002-D218D6330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88A5334-3DB3-4032-AEDB-D73D3FBCA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74" y="633870"/>
            <a:ext cx="14404777" cy="68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CCAEAAE-148D-4AF2-85CB-FBAEE1293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377" y="641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58830808">
            <a:extLst>
              <a:ext uri="{FF2B5EF4-FFF2-40B4-BE49-F238E27FC236}">
                <a16:creationId xmlns:a16="http://schemas.microsoft.com/office/drawing/2014/main" id="{D1C13B66-BCEB-447D-AD6B-D6F3B537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77" y="1098944"/>
            <a:ext cx="2665421" cy="39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75A4171C-7C18-46A0-A5F0-77B70F459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558830952">
            <a:extLst>
              <a:ext uri="{FF2B5EF4-FFF2-40B4-BE49-F238E27FC236}">
                <a16:creationId xmlns:a16="http://schemas.microsoft.com/office/drawing/2014/main" id="{0FD38715-D48C-4C85-9D0B-D526856D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75" y="1100474"/>
            <a:ext cx="2665421" cy="39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1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261625" y="1987223"/>
            <a:ext cx="6192264" cy="3421996"/>
          </a:xfrm>
          <a:prstGeom prst="rect">
            <a:avLst/>
          </a:prstGeom>
          <a:pattFill prst="wdDnDiag">
            <a:fgClr>
              <a:srgbClr val="F6DFAA"/>
            </a:fgClr>
            <a:bgClr>
              <a:schemeClr val="bg1"/>
            </a:bgClr>
          </a:pattFill>
          <a:ln algn="ctr">
            <a:solidFill>
              <a:srgbClr val="F6DFA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9812" y="967405"/>
            <a:ext cx="2955891" cy="57512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120732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졸업 프로젝트 프로토타입 개발 [1/2]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/>
          <a:srcRect l="7410" t="19350" r="6260" b="17920"/>
          <a:stretch>
            <a:fillRect/>
          </a:stretch>
        </p:blipFill>
        <p:spPr>
          <a:xfrm>
            <a:off x="3115618" y="2078849"/>
            <a:ext cx="2484277" cy="352839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5"/>
          <a:srcRect t="16260" b="63410"/>
          <a:stretch>
            <a:fillRect/>
          </a:stretch>
        </p:blipFill>
        <p:spPr>
          <a:xfrm>
            <a:off x="4258800" y="3537012"/>
            <a:ext cx="684000" cy="18002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5"/>
          <a:srcRect t="65050" b="17470"/>
          <a:stretch>
            <a:fillRect/>
          </a:stretch>
        </p:blipFill>
        <p:spPr>
          <a:xfrm>
            <a:off x="4230000" y="3994344"/>
            <a:ext cx="684000" cy="15473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6"/>
          <a:srcRect l="8650" t="19740" r="7350" b="18330"/>
          <a:stretch>
            <a:fillRect/>
          </a:stretch>
        </p:blipFill>
        <p:spPr>
          <a:xfrm>
            <a:off x="3131839" y="2132855"/>
            <a:ext cx="2448272" cy="3528392"/>
          </a:xfrm>
          <a:prstGeom prst="rect">
            <a:avLst/>
          </a:prstGeom>
        </p:spPr>
      </p:pic>
      <p:sp>
        <p:nvSpPr>
          <p:cNvPr id="88" name="내용 개체 틀 2"/>
          <p:cNvSpPr txBox="1"/>
          <p:nvPr/>
        </p:nvSpPr>
        <p:spPr>
          <a:xfrm>
            <a:off x="287524" y="1016732"/>
            <a:ext cx="2412268" cy="5400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r>
              <a:rPr lang="en-US" altLang="ko-KR" sz="1800">
                <a:latin typeface="한컴 윤고딕 230"/>
                <a:ea typeface="한컴 윤고딕 230"/>
              </a:rPr>
              <a:t>6</a:t>
            </a:r>
            <a:r>
              <a:rPr lang="ko-KR" altLang="en-US" sz="1800">
                <a:latin typeface="한컴 윤고딕 230"/>
                <a:ea typeface="한컴 윤고딕 230"/>
              </a:rPr>
              <a:t>월 개발 예정</a:t>
            </a: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</p:txBody>
      </p:sp>
      <p:pic>
        <p:nvPicPr>
          <p:cNvPr id="90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709570">
            <a:off x="7109503" y="1635349"/>
            <a:ext cx="688772" cy="578568"/>
          </a:xfrm>
          <a:prstGeom prst="rect">
            <a:avLst/>
          </a:prstGeom>
        </p:spPr>
      </p:pic>
      <p:pic>
        <p:nvPicPr>
          <p:cNvPr id="91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700025">
            <a:off x="6896519" y="2490653"/>
            <a:ext cx="489397" cy="411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520768" y="1987223"/>
            <a:ext cx="7651632" cy="3421996"/>
          </a:xfrm>
          <a:prstGeom prst="rect">
            <a:avLst/>
          </a:prstGeom>
          <a:pattFill prst="lgGrid">
            <a:fgClr>
              <a:srgbClr val="F6DFAA"/>
            </a:fgClr>
            <a:bgClr>
              <a:schemeClr val="bg1"/>
            </a:bgClr>
          </a:pattFill>
          <a:ln algn="ctr">
            <a:solidFill>
              <a:srgbClr val="F6DFA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0161" y="1592735"/>
            <a:ext cx="2298950" cy="44730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120732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졸업 프로젝트 프로토타입 개발 [2/2]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1FD313-4616-44AC-8486-AA9F481C9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33734" y="1606511"/>
            <a:ext cx="2298950" cy="44730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4A769B-D278-49F6-8575-978F268A3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1947" y="1585703"/>
            <a:ext cx="2298950" cy="44730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4F21A3-5C68-4026-83B5-CBB3F6DE82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70"/>
          <a:stretch>
            <a:fillRect/>
          </a:stretch>
        </p:blipFill>
        <p:spPr>
          <a:xfrm>
            <a:off x="551083" y="2112253"/>
            <a:ext cx="2016000" cy="31643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E494BF-C47E-4684-86F5-4905A760C0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" b="2420"/>
          <a:stretch>
            <a:fillRect/>
          </a:stretch>
        </p:blipFill>
        <p:spPr>
          <a:xfrm>
            <a:off x="3368822" y="2102169"/>
            <a:ext cx="2016000" cy="31744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FD8B52-60AD-4029-90F9-C0EB9F66F6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70"/>
          <a:stretch>
            <a:fillRect/>
          </a:stretch>
        </p:blipFill>
        <p:spPr>
          <a:xfrm>
            <a:off x="6180116" y="2154347"/>
            <a:ext cx="2016000" cy="3120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프로젝트 팀 소개	 [2/2]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9" name="사각형: 둥근 모서리 18"/>
          <p:cNvSpPr/>
          <p:nvPr/>
        </p:nvSpPr>
        <p:spPr>
          <a:xfrm>
            <a:off x="3383851" y="1124712"/>
            <a:ext cx="2376297" cy="720090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3500">
                <a:ln w="9525">
                  <a:solidFill>
                    <a:schemeClr val="accent3">
                      <a:lumMod val="50000"/>
                    </a:schemeClr>
                  </a:solidFill>
                </a:ln>
                <a:latin typeface="한컴 윤고딕 230"/>
                <a:ea typeface="한컴 윤고딕 230"/>
              </a:rPr>
              <a:t>팀원 소개</a:t>
            </a:r>
            <a:endParaRPr lang="ko-KR" altLang="en-US" sz="3500">
              <a:latin typeface="한컴 윤고딕 230"/>
              <a:ea typeface="한컴 윤고딕 23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62800" y="2141221"/>
            <a:ext cx="2827930" cy="1728215"/>
            <a:chOff x="262800" y="1844803"/>
            <a:chExt cx="2827930" cy="1728215"/>
          </a:xfrm>
        </p:grpSpPr>
        <p:sp>
          <p:nvSpPr>
            <p:cNvPr id="22" name="직사각형 21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2800" y="1845582"/>
              <a:ext cx="2826000" cy="576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2000">
                  <a:solidFill>
                    <a:schemeClr val="accent3">
                      <a:lumMod val="30000"/>
                    </a:schemeClr>
                  </a:solidFill>
                  <a:latin typeface="한컴 윤고딕 230"/>
                  <a:ea typeface="한컴 윤고딕 230"/>
                </a:rPr>
                <a:t>김규식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158460" y="2141221"/>
            <a:ext cx="2827079" cy="1728215"/>
            <a:chOff x="263651" y="1844803"/>
            <a:chExt cx="2827079" cy="1728215"/>
          </a:xfrm>
        </p:grpSpPr>
        <p:sp>
          <p:nvSpPr>
            <p:cNvPr id="30" name="직사각형 29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651" y="1844803"/>
              <a:ext cx="2827079" cy="57688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2000">
                  <a:solidFill>
                    <a:schemeClr val="accent3">
                      <a:lumMod val="30000"/>
                    </a:schemeClr>
                  </a:solidFill>
                  <a:latin typeface="한컴 윤고딕 230"/>
                  <a:ea typeface="한컴 윤고딕 230"/>
                </a:rPr>
                <a:t>석현우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744920" y="4005072"/>
            <a:ext cx="2827079" cy="1728215"/>
            <a:chOff x="263651" y="1844803"/>
            <a:chExt cx="2827079" cy="1728215"/>
          </a:xfrm>
        </p:grpSpPr>
        <p:sp>
          <p:nvSpPr>
            <p:cNvPr id="33" name="직사각형 32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63651" y="1844803"/>
              <a:ext cx="2827079" cy="57688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2000">
                  <a:solidFill>
                    <a:schemeClr val="accent3">
                      <a:lumMod val="30000"/>
                    </a:schemeClr>
                  </a:solidFill>
                  <a:latin typeface="한컴 윤고딕 230"/>
                  <a:ea typeface="한컴 윤고딕 230"/>
                </a:rPr>
                <a:t>오예림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670649" y="4005072"/>
            <a:ext cx="2827079" cy="1728215"/>
            <a:chOff x="263651" y="1844803"/>
            <a:chExt cx="2827079" cy="1728215"/>
          </a:xfrm>
        </p:grpSpPr>
        <p:sp>
          <p:nvSpPr>
            <p:cNvPr id="36" name="직사각형 35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63651" y="1844803"/>
              <a:ext cx="2827079" cy="57688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2000">
                  <a:solidFill>
                    <a:schemeClr val="accent3">
                      <a:lumMod val="30000"/>
                    </a:schemeClr>
                  </a:solidFill>
                  <a:latin typeface="한컴 윤고딕 230"/>
                  <a:ea typeface="한컴 윤고딕 230"/>
                </a:rPr>
                <a:t>김시현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084189" y="2141221"/>
            <a:ext cx="2827079" cy="1728215"/>
            <a:chOff x="263651" y="1844803"/>
            <a:chExt cx="2827079" cy="1728215"/>
          </a:xfrm>
        </p:grpSpPr>
        <p:sp>
          <p:nvSpPr>
            <p:cNvPr id="39" name="직사각형 38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63651" y="1844803"/>
              <a:ext cx="2827079" cy="57688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2000">
                  <a:solidFill>
                    <a:schemeClr val="accent3">
                      <a:lumMod val="30000"/>
                    </a:schemeClr>
                  </a:solidFill>
                  <a:latin typeface="한컴 윤고딕 230"/>
                  <a:ea typeface="한컴 윤고딕 230"/>
                </a:rPr>
                <a:t>김송희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28073" y="2826568"/>
            <a:ext cx="1897382" cy="90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팀장</a:t>
            </a:r>
            <a:r>
              <a:rPr lang="en-US" altLang="ko-KR">
                <a:latin typeface="한컴 윤고딕 230"/>
                <a:ea typeface="한컴 윤고딕 230"/>
              </a:rPr>
              <a:t>  </a:t>
            </a:r>
            <a:r>
              <a:rPr lang="ko-KR" altLang="en-US">
                <a:latin typeface="한컴 윤고딕 230"/>
                <a:ea typeface="한컴 윤고딕 230"/>
              </a:rPr>
              <a:t>자료수집</a:t>
            </a:r>
            <a:r>
              <a:rPr lang="en-US" altLang="ko-KR">
                <a:latin typeface="한컴 윤고딕 230"/>
                <a:ea typeface="한컴 윤고딕 230"/>
              </a:rPr>
              <a:t> </a:t>
            </a:r>
          </a:p>
          <a:p>
            <a:pPr algn="ctr" latinLnBrk="1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기획안발표</a:t>
            </a:r>
          </a:p>
          <a:p>
            <a:pPr algn="ctr" latinLnBrk="1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PPT</a:t>
            </a:r>
            <a:r>
              <a:rPr lang="ko-KR" altLang="en-US">
                <a:latin typeface="한컴 윤고딕 230"/>
                <a:ea typeface="한컴 윤고딕 230"/>
              </a:rPr>
              <a:t>발표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23309" y="2960948"/>
            <a:ext cx="1897382" cy="63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UI/UX  </a:t>
            </a:r>
            <a:r>
              <a:rPr lang="ko-KR" altLang="en-US">
                <a:latin typeface="한컴 윤고딕 230"/>
                <a:ea typeface="한컴 윤고딕 230"/>
              </a:rPr>
              <a:t>코딩</a:t>
            </a:r>
          </a:p>
          <a:p>
            <a:pPr algn="ctr" latinLnBrk="1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기획안</a:t>
            </a:r>
            <a:r>
              <a:rPr lang="en-US" altLang="ko-KR">
                <a:latin typeface="한컴 윤고딕 230"/>
                <a:ea typeface="한컴 윤고딕 230"/>
              </a:rPr>
              <a:t>-1 </a:t>
            </a:r>
            <a:r>
              <a:rPr lang="ko-KR" altLang="en-US">
                <a:latin typeface="한컴 윤고딕 230"/>
                <a:ea typeface="한컴 윤고딕 230"/>
              </a:rPr>
              <a:t>정리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49037" y="2960948"/>
            <a:ext cx="1897382" cy="63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DB  </a:t>
            </a:r>
            <a:r>
              <a:rPr lang="ko-KR" altLang="en-US">
                <a:latin typeface="한컴 윤고딕 230"/>
                <a:ea typeface="한컴 윤고딕 230"/>
              </a:rPr>
              <a:t>코딩</a:t>
            </a:r>
            <a:r>
              <a:rPr lang="en-US" altLang="ko-KR">
                <a:latin typeface="한컴 윤고딕 230"/>
                <a:ea typeface="한컴 윤고딕 230"/>
              </a:rPr>
              <a:t>  </a:t>
            </a:r>
          </a:p>
          <a:p>
            <a:pPr algn="ctr" latinLnBrk="1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자료수집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15235" y="4731195"/>
            <a:ext cx="1897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defRPr lang="ko-KR" altLang="en-US"/>
            </a:pPr>
            <a:r>
              <a:rPr lang="ko-KR" altLang="en-US" dirty="0">
                <a:latin typeface="한컴 윤고딕 230"/>
                <a:ea typeface="한컴 윤고딕 230"/>
              </a:rPr>
              <a:t>코딩</a:t>
            </a:r>
          </a:p>
          <a:p>
            <a:pPr algn="ctr" latinLnBrk="1">
              <a:defRPr lang="ko-KR" altLang="en-US"/>
            </a:pPr>
            <a:r>
              <a:rPr lang="ko-KR" altLang="en-US" dirty="0">
                <a:latin typeface="한컴 윤고딕 230"/>
                <a:ea typeface="한컴 윤고딕 230"/>
              </a:rPr>
              <a:t>기획안</a:t>
            </a:r>
            <a:r>
              <a:rPr lang="en-US" altLang="ko-KR" dirty="0">
                <a:latin typeface="한컴 윤고딕 230"/>
                <a:ea typeface="한컴 윤고딕 230"/>
              </a:rPr>
              <a:t>-1</a:t>
            </a:r>
            <a:r>
              <a:rPr lang="ko-KR" altLang="en-US" dirty="0">
                <a:latin typeface="한컴 윤고딕 230"/>
                <a:ea typeface="한컴 윤고딕 230"/>
              </a:rPr>
              <a:t>정리</a:t>
            </a:r>
            <a:endParaRPr lang="en-US" altLang="ko-KR" dirty="0">
              <a:latin typeface="한컴 윤고딕 230"/>
              <a:ea typeface="한컴 윤고딕 230"/>
            </a:endParaRPr>
          </a:p>
          <a:p>
            <a:pPr algn="ctr" latinLnBrk="1">
              <a:defRPr lang="ko-KR" altLang="en-US"/>
            </a:pPr>
            <a:r>
              <a:rPr lang="ko-KR" altLang="en-US" dirty="0">
                <a:latin typeface="한컴 윤고딕 230"/>
                <a:ea typeface="한컴 윤고딕 230"/>
              </a:rPr>
              <a:t>기획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35497" y="4648573"/>
            <a:ext cx="1897382" cy="902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코딩</a:t>
            </a:r>
            <a:r>
              <a:rPr lang="en-US" altLang="ko-KR">
                <a:latin typeface="한컴 윤고딕 230"/>
                <a:ea typeface="한컴 윤고딕 230"/>
              </a:rPr>
              <a:t>  DB</a:t>
            </a:r>
          </a:p>
          <a:p>
            <a:pPr algn="ctr" latinLnBrk="1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기획안</a:t>
            </a:r>
            <a:r>
              <a:rPr lang="en-US" altLang="ko-KR">
                <a:latin typeface="한컴 윤고딕 230"/>
                <a:ea typeface="한컴 윤고딕 230"/>
              </a:rPr>
              <a:t>-2  </a:t>
            </a:r>
          </a:p>
          <a:p>
            <a:pPr algn="ctr" latinLnBrk="1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자료수집</a:t>
            </a:r>
            <a:r>
              <a:rPr lang="en-US" altLang="ko-KR">
                <a:latin typeface="한컴 윤고딕 230"/>
                <a:ea typeface="한컴 윤고딕 230"/>
              </a:rPr>
              <a:t> </a:t>
            </a:r>
            <a:endParaRPr lang="ko-KR" altLang="en-US">
              <a:latin typeface="한컴 윤고딕 230"/>
              <a:ea typeface="한컴 윤고딕 230"/>
            </a:endParaRPr>
          </a:p>
        </p:txBody>
      </p:sp>
      <p:sp>
        <p:nvSpPr>
          <p:cNvPr id="47" name="별: 꼭짓점 8개 46"/>
          <p:cNvSpPr/>
          <p:nvPr/>
        </p:nvSpPr>
        <p:spPr>
          <a:xfrm rot="21131436">
            <a:off x="280252" y="1455964"/>
            <a:ext cx="1080135" cy="1080135"/>
          </a:xfrm>
          <a:prstGeom prst="star8">
            <a:avLst>
              <a:gd name="adj" fmla="val 37500"/>
            </a:avLst>
          </a:prstGeom>
          <a:solidFill>
            <a:schemeClr val="accent3">
              <a:lumMod val="80000"/>
              <a:lumOff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>
                <a:latin typeface="한컴 윤고딕 230"/>
                <a:ea typeface="한컴 윤고딕 230"/>
              </a:rPr>
              <a:t>팀장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1/15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선정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 marL="342900" indent="-342900">
              <a:buFont typeface="Arial"/>
              <a:buChar char="•"/>
              <a:defRPr lang="ko-KR" altLang="en-US"/>
            </a:pP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개인 기획안 공유 </a:t>
            </a:r>
            <a:r>
              <a:rPr lang="en-US" altLang="ko-KR" sz="2500" b="1" dirty="0">
                <a:latin typeface="한컴 윤고딕 230"/>
                <a:ea typeface="한컴 윤고딕 230"/>
              </a:rPr>
              <a:t>~ </a:t>
            </a:r>
            <a:r>
              <a:rPr lang="ko-KR" altLang="en-US" sz="2500" b="1" dirty="0">
                <a:latin typeface="한컴 윤고딕 230"/>
                <a:ea typeface="한컴 윤고딕 230"/>
              </a:rPr>
              <a:t>팀 기획안 선정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r>
              <a:rPr lang="ko-KR" altLang="en-US" dirty="0">
                <a:latin typeface="한컴 윤고딕 230"/>
                <a:ea typeface="한컴 윤고딕 230"/>
              </a:rPr>
              <a:t>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8D2C3D0-2429-4F5B-9B2A-76B77262C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3" y="2158113"/>
            <a:ext cx="2766657" cy="342862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8BD1514-AE38-4745-95C7-97519F5BB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99" y="2158114"/>
            <a:ext cx="2832691" cy="346713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039625B-DBD1-47B2-9FCD-0F2082E74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17" y="2135485"/>
            <a:ext cx="2832692" cy="356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3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2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선정회의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1</a:t>
            </a:r>
            <a:r>
              <a:rPr lang="ko-KR" altLang="en-US" dirty="0">
                <a:latin typeface="한컴 윤고딕 230"/>
                <a:ea typeface="한컴 윤고딕 230"/>
              </a:rPr>
              <a:t>차 프로젝트 회의 과정</a:t>
            </a: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r>
              <a:rPr lang="ko-KR" altLang="en-US" dirty="0">
                <a:latin typeface="한컴 윤고딕 230"/>
                <a:ea typeface="한컴 윤고딕 230"/>
              </a:rPr>
              <a:t>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AB7DC34-B15E-413A-B9C0-B003B003E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14" y="1735643"/>
            <a:ext cx="4087095" cy="520202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8F7A861-157E-4933-97CE-96B70DD1A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1" y="1687914"/>
            <a:ext cx="4087095" cy="52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0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3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선정회의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중간 프로젝트 회의 과정</a:t>
            </a: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r>
              <a:rPr lang="ko-KR" altLang="en-US" dirty="0">
                <a:latin typeface="한컴 윤고딕 230"/>
                <a:ea typeface="한컴 윤고딕 230"/>
              </a:rPr>
              <a:t>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EF79011-E59D-4976-95B6-1541472FC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2" y="1819081"/>
            <a:ext cx="4305907" cy="440072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5BAE0B1-A8BE-4D2A-A17B-7AE9AC1E3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26" y="1813909"/>
            <a:ext cx="4355993" cy="44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4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선정회의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58F0476-12ED-4416-AA7B-2D3CC1642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7" y="2263969"/>
            <a:ext cx="4029063" cy="403414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042C10A-DCDE-46FA-BBD4-AEE77AC31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43" y="1412776"/>
            <a:ext cx="3584761" cy="48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5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 </a:t>
            </a:r>
            <a:r>
              <a:rPr lang="en-US" altLang="ko-KR" dirty="0">
                <a:latin typeface="한컴 윤고딕 230"/>
                <a:ea typeface="한컴 윤고딕 230"/>
              </a:rPr>
              <a:t>(</a:t>
            </a:r>
            <a:r>
              <a:rPr lang="ko-KR" altLang="en-US" dirty="0">
                <a:latin typeface="한컴 윤고딕 230"/>
                <a:ea typeface="한컴 윤고딕 230"/>
              </a:rPr>
              <a:t>여름방학 회의</a:t>
            </a:r>
            <a:r>
              <a:rPr lang="en-US" altLang="ko-KR" dirty="0">
                <a:latin typeface="한컴 윤고딕 230"/>
                <a:ea typeface="한컴 윤고딕 230"/>
              </a:rPr>
              <a:t> 1</a:t>
            </a:r>
            <a:r>
              <a:rPr lang="ko-KR" altLang="en-US" dirty="0">
                <a:latin typeface="한컴 윤고딕 230"/>
                <a:ea typeface="한컴 윤고딕 230"/>
              </a:rPr>
              <a:t>주차</a:t>
            </a:r>
            <a:r>
              <a:rPr lang="en-US" altLang="ko-KR" dirty="0">
                <a:latin typeface="한컴 윤고딕 230"/>
                <a:ea typeface="한컴 윤고딕 230"/>
              </a:rPr>
              <a:t>)</a:t>
            </a:r>
            <a:r>
              <a:rPr lang="ko-KR" altLang="en-US" dirty="0">
                <a:latin typeface="한컴 윤고딕 230"/>
                <a:ea typeface="한컴 윤고딕 230"/>
              </a:rPr>
              <a:t>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68004-4CFF-4D47-B2F5-E09B628B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2" y="2327743"/>
            <a:ext cx="3600000" cy="34825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95CFA6-2FD3-4F7B-A2A6-3B7418D5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70" y="2341766"/>
            <a:ext cx="3600000" cy="33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5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6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 </a:t>
            </a:r>
            <a:r>
              <a:rPr lang="en-US" altLang="ko-KR" dirty="0">
                <a:latin typeface="한컴 윤고딕 230"/>
                <a:ea typeface="한컴 윤고딕 230"/>
              </a:rPr>
              <a:t>(</a:t>
            </a:r>
            <a:r>
              <a:rPr lang="ko-KR" altLang="en-US" dirty="0">
                <a:latin typeface="한컴 윤고딕 230"/>
                <a:ea typeface="한컴 윤고딕 230"/>
              </a:rPr>
              <a:t>여름방학 회의 </a:t>
            </a:r>
            <a:r>
              <a:rPr lang="en-US" altLang="ko-KR" dirty="0">
                <a:latin typeface="한컴 윤고딕 230"/>
                <a:ea typeface="한컴 윤고딕 230"/>
              </a:rPr>
              <a:t>2</a:t>
            </a:r>
            <a:r>
              <a:rPr lang="ko-KR" altLang="en-US" dirty="0">
                <a:latin typeface="한컴 윤고딕 230"/>
                <a:ea typeface="한컴 윤고딕 230"/>
              </a:rPr>
              <a:t>주차</a:t>
            </a:r>
            <a:r>
              <a:rPr lang="en-US" altLang="ko-KR" dirty="0">
                <a:latin typeface="한컴 윤고딕 230"/>
                <a:ea typeface="한컴 윤고딕 230"/>
              </a:rPr>
              <a:t>)</a:t>
            </a:r>
            <a:r>
              <a:rPr lang="ko-KR" altLang="en-US" dirty="0">
                <a:latin typeface="한컴 윤고딕 230"/>
                <a:ea typeface="한컴 윤고딕 230"/>
              </a:rPr>
              <a:t>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3C1CA1-40AF-4505-A8BD-C37E487A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2346346"/>
            <a:ext cx="3600000" cy="33136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455F4A-B36A-4D40-98BE-4AD8B012E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55" y="2323579"/>
            <a:ext cx="3600000" cy="33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7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</a:t>
            </a:r>
            <a:r>
              <a:rPr lang="en-US" altLang="ko-KR" dirty="0">
                <a:latin typeface="한컴 윤고딕 230"/>
                <a:ea typeface="한컴 윤고딕 230"/>
              </a:rPr>
              <a:t>(</a:t>
            </a:r>
            <a:r>
              <a:rPr lang="ko-KR" altLang="en-US" dirty="0">
                <a:latin typeface="한컴 윤고딕 230"/>
                <a:ea typeface="한컴 윤고딕 230"/>
              </a:rPr>
              <a:t>여름방학 회의 </a:t>
            </a:r>
            <a:r>
              <a:rPr lang="en-US" altLang="ko-KR" dirty="0">
                <a:latin typeface="한컴 윤고딕 230"/>
                <a:ea typeface="한컴 윤고딕 230"/>
              </a:rPr>
              <a:t>3</a:t>
            </a:r>
            <a:r>
              <a:rPr lang="ko-KR" altLang="en-US" dirty="0">
                <a:latin typeface="한컴 윤고딕 230"/>
                <a:ea typeface="한컴 윤고딕 230"/>
              </a:rPr>
              <a:t>주차</a:t>
            </a:r>
            <a:r>
              <a:rPr lang="en-US" altLang="ko-KR" dirty="0">
                <a:latin typeface="한컴 윤고딕 230"/>
                <a:ea typeface="한컴 윤고딕 230"/>
              </a:rPr>
              <a:t>)</a:t>
            </a:r>
            <a:r>
              <a:rPr lang="ko-KR" altLang="en-US" dirty="0">
                <a:latin typeface="한컴 윤고딕 230"/>
                <a:ea typeface="한컴 윤고딕 230"/>
              </a:rPr>
              <a:t>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121EA5-A5AD-4BA7-9EA1-3CDB4CC7F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663" y="2420182"/>
            <a:ext cx="3600000" cy="33085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61DEDB-8BD3-4008-9216-138E85CB9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68" y="2425753"/>
            <a:ext cx="3600000" cy="330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8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</a:t>
            </a:r>
            <a:r>
              <a:rPr lang="en-US" altLang="ko-KR" dirty="0">
                <a:latin typeface="한컴 윤고딕 230"/>
                <a:ea typeface="한컴 윤고딕 230"/>
              </a:rPr>
              <a:t>(</a:t>
            </a:r>
            <a:r>
              <a:rPr lang="ko-KR" altLang="en-US" dirty="0">
                <a:latin typeface="한컴 윤고딕 230"/>
                <a:ea typeface="한컴 윤고딕 230"/>
              </a:rPr>
              <a:t>여름방학 회의 </a:t>
            </a:r>
            <a:r>
              <a:rPr lang="en-US" altLang="ko-KR" dirty="0">
                <a:latin typeface="한컴 윤고딕 230"/>
                <a:ea typeface="한컴 윤고딕 230"/>
              </a:rPr>
              <a:t>4</a:t>
            </a:r>
            <a:r>
              <a:rPr lang="ko-KR" altLang="en-US" dirty="0">
                <a:latin typeface="한컴 윤고딕 230"/>
                <a:ea typeface="한컴 윤고딕 230"/>
              </a:rPr>
              <a:t>주차</a:t>
            </a:r>
            <a:r>
              <a:rPr lang="en-US" altLang="ko-KR" dirty="0">
                <a:latin typeface="한컴 윤고딕 230"/>
                <a:ea typeface="한컴 윤고딕 230"/>
              </a:rPr>
              <a:t>)</a:t>
            </a:r>
            <a:r>
              <a:rPr lang="ko-KR" altLang="en-US" dirty="0">
                <a:latin typeface="한컴 윤고딕 230"/>
                <a:ea typeface="한컴 윤고딕 230"/>
              </a:rPr>
              <a:t>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3783D7-384B-43DF-B327-37D7340D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81" y="2420182"/>
            <a:ext cx="3600000" cy="3309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320E05-A9D8-4FDF-AC2A-1ECCF3A9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119" y="2431851"/>
            <a:ext cx="3600000" cy="33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2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9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</a:t>
            </a:r>
            <a:r>
              <a:rPr lang="en-US" altLang="ko-KR" dirty="0">
                <a:latin typeface="한컴 윤고딕 230"/>
                <a:ea typeface="한컴 윤고딕 230"/>
              </a:rPr>
              <a:t>(</a:t>
            </a:r>
            <a:r>
              <a:rPr lang="ko-KR" altLang="en-US" dirty="0">
                <a:latin typeface="한컴 윤고딕 230"/>
                <a:ea typeface="한컴 윤고딕 230"/>
              </a:rPr>
              <a:t>여름방학 회의 </a:t>
            </a:r>
            <a:r>
              <a:rPr lang="en-US" altLang="ko-KR" dirty="0">
                <a:latin typeface="한컴 윤고딕 230"/>
                <a:ea typeface="한컴 윤고딕 230"/>
              </a:rPr>
              <a:t>5</a:t>
            </a:r>
            <a:r>
              <a:rPr lang="ko-KR" altLang="en-US" dirty="0">
                <a:latin typeface="한컴 윤고딕 230"/>
                <a:ea typeface="한컴 윤고딕 230"/>
              </a:rPr>
              <a:t>주차</a:t>
            </a:r>
            <a:r>
              <a:rPr lang="en-US" altLang="ko-KR" dirty="0">
                <a:latin typeface="한컴 윤고딕 230"/>
                <a:ea typeface="한컴 윤고딕 230"/>
              </a:rPr>
              <a:t>)</a:t>
            </a:r>
            <a:r>
              <a:rPr lang="ko-KR" altLang="en-US" dirty="0">
                <a:latin typeface="한컴 윤고딕 230"/>
                <a:ea typeface="한컴 윤고딕 230"/>
              </a:rPr>
              <a:t>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0CF489-B8DD-4F28-A2FA-399C5E02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44" y="1952836"/>
            <a:ext cx="4680000" cy="42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0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10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6EFBE1-2A86-408B-89D7-4ED1BE087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3" y="1859934"/>
            <a:ext cx="3600000" cy="33038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F54DA2-F0C7-4B21-BBDF-4CE7961C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828" y="2344718"/>
            <a:ext cx="3600000" cy="33136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1E3E76-DA14-4AAB-A78A-71DB8DEC4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483" y="2812313"/>
            <a:ext cx="3600000" cy="32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6084189" y="4005073"/>
            <a:ext cx="2724150" cy="2520314"/>
            <a:chOff x="263651" y="1844803"/>
            <a:chExt cx="2827079" cy="1728215"/>
          </a:xfrm>
        </p:grpSpPr>
        <p:sp>
          <p:nvSpPr>
            <p:cNvPr id="63" name="직사각형 62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63651" y="1844803"/>
              <a:ext cx="2827079" cy="108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203828" y="4005072"/>
            <a:ext cx="2724150" cy="2520314"/>
            <a:chOff x="263651" y="1844803"/>
            <a:chExt cx="2827079" cy="1728215"/>
          </a:xfrm>
        </p:grpSpPr>
        <p:sp>
          <p:nvSpPr>
            <p:cNvPr id="56" name="직사각형 55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63651" y="1844804"/>
              <a:ext cx="2827079" cy="10863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개발 아이템 소개 [1/3]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835658" y="1124710"/>
            <a:ext cx="5832731" cy="1789587"/>
            <a:chOff x="1331596" y="1124710"/>
            <a:chExt cx="6336793" cy="1944242"/>
          </a:xfrm>
        </p:grpSpPr>
        <p:sp>
          <p:nvSpPr>
            <p:cNvPr id="16" name="TextBox 15"/>
            <p:cNvSpPr txBox="1"/>
            <p:nvPr/>
          </p:nvSpPr>
          <p:spPr>
            <a:xfrm>
              <a:off x="2560699" y="1844796"/>
              <a:ext cx="4026790" cy="1067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5900">
                  <a:solidFill>
                    <a:schemeClr val="accent3">
                      <a:lumMod val="30000"/>
                    </a:schemeClr>
                  </a:solidFill>
                  <a:latin typeface="한컴 백제 M"/>
                  <a:ea typeface="한컴 백제 M"/>
                </a:rPr>
                <a:t>모두 모이개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331596" y="1124710"/>
              <a:ext cx="6336793" cy="1944242"/>
              <a:chOff x="263651" y="1844803"/>
              <a:chExt cx="2827079" cy="1728215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263651" y="1844803"/>
                <a:ext cx="2827079" cy="1728215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63651" y="1844803"/>
                <a:ext cx="2827079" cy="57688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ko-KR" altLang="en-US" sz="2400">
                    <a:solidFill>
                      <a:schemeClr val="accent3">
                        <a:lumMod val="30000"/>
                      </a:schemeClr>
                    </a:solidFill>
                    <a:latin typeface="한컴 윤고딕 230"/>
                    <a:ea typeface="한컴 윤고딕 230"/>
                  </a:rPr>
                  <a:t>프로젝트 이름</a:t>
                </a: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631746">
              <a:off x="6551328" y="1874270"/>
              <a:ext cx="513466" cy="431311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263651" y="4005072"/>
            <a:ext cx="2724150" cy="2520314"/>
            <a:chOff x="263651" y="1844803"/>
            <a:chExt cx="2827079" cy="1728215"/>
          </a:xfrm>
        </p:grpSpPr>
        <p:sp>
          <p:nvSpPr>
            <p:cNvPr id="29" name="직사각형 28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63651" y="1844804"/>
              <a:ext cx="2827079" cy="10863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209925" y="4005072"/>
            <a:ext cx="2724150" cy="2520315"/>
            <a:chOff x="263651" y="1844803"/>
            <a:chExt cx="2827079" cy="1728215"/>
          </a:xfrm>
        </p:grpSpPr>
        <p:sp>
          <p:nvSpPr>
            <p:cNvPr id="32" name="직사각형 31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3651" y="1844803"/>
              <a:ext cx="2827079" cy="21602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084189" y="4005072"/>
            <a:ext cx="2724150" cy="2520315"/>
            <a:chOff x="263651" y="1844803"/>
            <a:chExt cx="2827079" cy="1728215"/>
          </a:xfrm>
        </p:grpSpPr>
        <p:sp>
          <p:nvSpPr>
            <p:cNvPr id="35" name="직사각형 34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63651" y="1844803"/>
              <a:ext cx="2827079" cy="21602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07442" y="3140964"/>
            <a:ext cx="8929116" cy="731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043559" y="3312745"/>
            <a:ext cx="936117" cy="54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개요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611566" y="3392721"/>
            <a:ext cx="431670" cy="36260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63651" y="5593842"/>
            <a:ext cx="2724151" cy="643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지도 위에 </a:t>
            </a:r>
          </a:p>
          <a:p>
            <a:pPr>
              <a:defRPr lang="ko-KR" altLang="en-US"/>
            </a:pPr>
            <a:r>
              <a:rPr lang="ko-KR" altLang="en-US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자신의 위치를 표시한다.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9923" y="5665851"/>
            <a:ext cx="2724151" cy="64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특정 장소에 대한 정보를</a:t>
            </a:r>
          </a:p>
          <a:p>
            <a:pPr>
              <a:defRPr lang="ko-KR" altLang="en-US"/>
            </a:pPr>
            <a:r>
              <a:rPr lang="ko-KR" altLang="en-US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저장 및 공유한다.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263652" y="4005072"/>
            <a:ext cx="2724150" cy="2520315"/>
            <a:chOff x="263651" y="1844803"/>
            <a:chExt cx="2827079" cy="1728215"/>
          </a:xfrm>
        </p:grpSpPr>
        <p:sp>
          <p:nvSpPr>
            <p:cNvPr id="60" name="직사각형 59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63651" y="1844803"/>
              <a:ext cx="2827079" cy="21602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endParaRPr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/>
          <a:srcRect l="-650" t="37660" r="650" b="400"/>
          <a:stretch>
            <a:fillRect/>
          </a:stretch>
        </p:blipFill>
        <p:spPr>
          <a:xfrm>
            <a:off x="263651" y="4221099"/>
            <a:ext cx="2724149" cy="136817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rcRect t="11130" r="4310" b="48370"/>
          <a:stretch>
            <a:fillRect/>
          </a:stretch>
        </p:blipFill>
        <p:spPr>
          <a:xfrm>
            <a:off x="3227546" y="4257103"/>
            <a:ext cx="2688907" cy="129616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rcRect l="2560" t="32120" b="29700"/>
          <a:stretch>
            <a:fillRect/>
          </a:stretch>
        </p:blipFill>
        <p:spPr>
          <a:xfrm>
            <a:off x="6075045" y="4240435"/>
            <a:ext cx="2745486" cy="1329498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6096380" y="5661279"/>
            <a:ext cx="2724151" cy="64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달력으로 산책 일정을 </a:t>
            </a:r>
          </a:p>
          <a:p>
            <a:pPr>
              <a:defRPr lang="ko-KR" altLang="en-US"/>
            </a:pPr>
            <a:r>
              <a:rPr lang="ko-KR" altLang="en-US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관리한다.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11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12B8D7-9F98-400E-B508-173847146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9" y="1746014"/>
            <a:ext cx="2880000" cy="26478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1ADF28-436D-4762-A1FD-4B1F8F87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944" y="2344718"/>
            <a:ext cx="2880000" cy="26546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077C5E-2255-4DC0-A0BA-2913CDF87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924" y="2924944"/>
            <a:ext cx="2880000" cy="26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12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725A82-0F0F-41BD-B1AA-77D99EF2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8" y="1701287"/>
            <a:ext cx="2880000" cy="26518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BFF5A9-F17C-4344-92DB-A29AB13C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234" y="2249318"/>
            <a:ext cx="2880000" cy="26393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FCFFFD-87EA-4B4A-BDBA-C86F68DD6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084" y="2784144"/>
            <a:ext cx="2880000" cy="26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13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055C99-93D0-4329-894A-110C18A8A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6" y="1745357"/>
            <a:ext cx="2880000" cy="2655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E16B33-F5B3-455C-A8F1-98A02CD9D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207" y="2249318"/>
            <a:ext cx="2880000" cy="26362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8188CE-80F1-49B6-B155-E6C00E045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118" y="2753279"/>
            <a:ext cx="2880000" cy="265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14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 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E0EA5-445B-455D-B23F-B08755A8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8" y="1755941"/>
            <a:ext cx="2880000" cy="26437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FF91D-2952-439F-9A2D-09C973FF4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234" y="2250363"/>
            <a:ext cx="2880000" cy="26603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480A1C-3502-4367-8471-A97D82566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99" y="2766453"/>
            <a:ext cx="2880000" cy="26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69488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회의록[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</a:t>
            </a:r>
            <a:r>
              <a:rPr lang="en-US" altLang="ko-KR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15</a:t>
            </a:r>
            <a:r>
              <a:rPr lang="ko-KR" altLang="en-US" sz="3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4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79" name="내용 개체 틀 2"/>
          <p:cNvSpPr txBox="1"/>
          <p:nvPr/>
        </p:nvSpPr>
        <p:spPr>
          <a:xfrm>
            <a:off x="120964" y="1016732"/>
            <a:ext cx="8929116" cy="5652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marL="257040" lvl="0" indent="-257040">
              <a:buFont typeface="Arial"/>
              <a:buChar char="•"/>
              <a:defRPr lang="ko-KR" altLang="en-US"/>
            </a:pPr>
            <a:endParaRPr lang="ko-KR" altLang="en-US" sz="18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51" y="941268"/>
            <a:ext cx="862882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 lang="ko-KR" altLang="en-US"/>
            </a:pPr>
            <a:r>
              <a:rPr lang="ko-KR" altLang="en-US" sz="2500" b="1" dirty="0">
                <a:latin typeface="한컴 윤고딕 230"/>
                <a:ea typeface="한컴 윤고딕 230"/>
              </a:rPr>
              <a:t>프로젝트 회의</a:t>
            </a:r>
            <a:endParaRPr lang="en-US" altLang="ko-KR" sz="2500" b="1" dirty="0"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en-US" altLang="ko-KR" dirty="0">
                <a:latin typeface="한컴 윤고딕 230"/>
                <a:ea typeface="한컴 윤고딕 230"/>
              </a:rPr>
              <a:t> </a:t>
            </a:r>
            <a:r>
              <a:rPr lang="ko-KR" altLang="en-US" dirty="0">
                <a:latin typeface="한컴 윤고딕 230"/>
                <a:ea typeface="한컴 윤고딕 230"/>
              </a:rPr>
              <a:t>최종 프로젝트 회의 과정 및 발표</a:t>
            </a:r>
          </a:p>
          <a:p>
            <a:pPr lvl="0">
              <a:defRPr lang="ko-KR" altLang="en-US"/>
            </a:pPr>
            <a:endParaRPr lang="en-US" altLang="ko-KR" dirty="0">
              <a:latin typeface="한컴 윤고딕 230"/>
              <a:ea typeface="한컴 윤고딕 230"/>
            </a:endParaRPr>
          </a:p>
          <a:p>
            <a:pPr lvl="0">
              <a:defRPr lang="ko-KR" altLang="en-US"/>
            </a:pPr>
            <a:endParaRPr lang="ko-KR" altLang="en-US" dirty="0">
              <a:latin typeface="한컴 윤고딕 230"/>
              <a:ea typeface="한컴 윤고딕 23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99EDC-C9BE-42FD-AF97-0058CEEEC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44" y="1710294"/>
            <a:ext cx="5400000" cy="496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33124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71799" y="2323929"/>
            <a:ext cx="3600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5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Q&amp;A</a:t>
            </a:r>
            <a:endParaRPr lang="ko-KR" altLang="en-US" sz="5000" dirty="0">
              <a:solidFill>
                <a:schemeClr val="accent3">
                  <a:lumMod val="30000"/>
                </a:schemeClr>
              </a:solidFill>
              <a:latin typeface="한컴 윤고딕 230"/>
              <a:ea typeface="한컴 윤고딕 23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4143776" y="1453323"/>
            <a:ext cx="856446" cy="7194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5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33124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93757" y="2284926"/>
            <a:ext cx="435648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5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감사합니다</a:t>
            </a:r>
            <a:endParaRPr lang="en-US" altLang="ko-KR" sz="5000" dirty="0">
              <a:solidFill>
                <a:schemeClr val="accent3">
                  <a:lumMod val="30000"/>
                </a:schemeClr>
              </a:solidFill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endParaRPr lang="en-US" altLang="ko-KR" sz="5000" dirty="0">
              <a:solidFill>
                <a:schemeClr val="accent3">
                  <a:lumMod val="30000"/>
                </a:schemeClr>
              </a:solidFill>
              <a:latin typeface="한컴 윤고딕 230"/>
              <a:ea typeface="한컴 윤고딕 230"/>
            </a:endParaRPr>
          </a:p>
          <a:p>
            <a:pPr algn="ctr">
              <a:defRPr lang="ko-KR" altLang="en-US"/>
            </a:pPr>
            <a:r>
              <a:rPr lang="en-US" altLang="ko-KR" sz="5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1</a:t>
            </a:r>
            <a:r>
              <a:rPr lang="ko-KR" altLang="en-US" sz="5000" dirty="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조 팀프로젝트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4143776" y="1453323"/>
            <a:ext cx="856446" cy="7194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순서도: 대체 처리 36"/>
          <p:cNvSpPr/>
          <p:nvPr/>
        </p:nvSpPr>
        <p:spPr>
          <a:xfrm>
            <a:off x="395472" y="4948765"/>
            <a:ext cx="8497068" cy="618069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084189" y="2020633"/>
            <a:ext cx="2736342" cy="472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b="1" i="1">
                <a:latin typeface="문체부 궁체 흘림체"/>
                <a:ea typeface="문체부 궁체 흘림체"/>
              </a:rPr>
              <a:t>으르르르르르르르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개발 아이템 소개 [2/3]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16254" y="989457"/>
            <a:ext cx="2204086" cy="423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200">
                <a:latin typeface="한컴 윤고딕 230"/>
                <a:ea typeface="한컴 윤고딕 230"/>
              </a:rPr>
              <a:t>배경 및 필요성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7485" y="1636395"/>
            <a:ext cx="8497068" cy="123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500" dirty="0">
                <a:latin typeface="한컴 윤고딕 230"/>
                <a:ea typeface="한컴 윤고딕 230"/>
              </a:rPr>
              <a:t>요즈음 반려동물 동반 가정수가 증가하고 있습니다.</a:t>
            </a:r>
          </a:p>
          <a:p>
            <a:pPr>
              <a:defRPr lang="ko-KR" altLang="en-US"/>
            </a:pPr>
            <a:r>
              <a:rPr lang="ko-KR" altLang="en-US" sz="1500" dirty="0">
                <a:latin typeface="한컴 윤고딕 230"/>
                <a:ea typeface="한컴 윤고딕 230"/>
              </a:rPr>
              <a:t>그에 따라 길거리에서도 개를 쉽게 마주칠 수 있는데, </a:t>
            </a:r>
          </a:p>
          <a:p>
            <a:pPr>
              <a:defRPr lang="ko-KR" altLang="en-US"/>
            </a:pPr>
            <a:r>
              <a:rPr lang="ko-KR" altLang="en-US" sz="1500" dirty="0">
                <a:latin typeface="한컴 윤고딕 230"/>
                <a:ea typeface="한컴 윤고딕 230"/>
              </a:rPr>
              <a:t>사람을 보면 심하게 </a:t>
            </a:r>
            <a:r>
              <a:rPr lang="ko-KR" altLang="en-US" sz="1500" dirty="0" err="1">
                <a:latin typeface="한컴 윤고딕 230"/>
                <a:ea typeface="한컴 윤고딕 230"/>
              </a:rPr>
              <a:t>짖거나위협을</a:t>
            </a:r>
            <a:r>
              <a:rPr lang="ko-KR" altLang="en-US" sz="1500" dirty="0">
                <a:latin typeface="한컴 윤고딕 230"/>
                <a:ea typeface="한컴 윤고딕 230"/>
              </a:rPr>
              <a:t> 가하는 개들도 볼 수 있습니다.</a:t>
            </a:r>
          </a:p>
          <a:p>
            <a:pPr>
              <a:defRPr lang="ko-KR" altLang="en-US"/>
            </a:pPr>
            <a:r>
              <a:rPr lang="ko-KR" altLang="en-US" sz="1500" dirty="0">
                <a:latin typeface="한컴 윤고딕 230"/>
                <a:ea typeface="한컴 윤고딕 230"/>
              </a:rPr>
              <a:t>개가 심하게 짖으면 소음이 발생하고, </a:t>
            </a:r>
          </a:p>
          <a:p>
            <a:pPr>
              <a:defRPr lang="ko-KR" altLang="en-US"/>
            </a:pPr>
            <a:r>
              <a:rPr lang="ko-KR" altLang="en-US" sz="1500" dirty="0">
                <a:latin typeface="한컴 윤고딕 230"/>
                <a:ea typeface="한컴 윤고딕 230"/>
              </a:rPr>
              <a:t>다른 사람들에게 위협적으로 느껴지며 사고 또한 발생할 수 있습니다.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5472" y="3068955"/>
            <a:ext cx="8497068" cy="777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500" dirty="0">
                <a:latin typeface="한컴 윤고딕 230"/>
                <a:ea typeface="한컴 윤고딕 230"/>
              </a:rPr>
              <a:t>이런 문제는 주로 사회성이 낮은 개들이 일으킵니다.</a:t>
            </a:r>
          </a:p>
          <a:p>
            <a:pPr>
              <a:defRPr lang="ko-KR" altLang="en-US"/>
            </a:pPr>
            <a:r>
              <a:rPr lang="ko-KR" altLang="en-US" sz="1500" dirty="0">
                <a:latin typeface="한컴 윤고딕 230"/>
                <a:ea typeface="한컴 윤고딕 230"/>
              </a:rPr>
              <a:t>개들의 사회성은 다른 개와 사람을 만나며 기를 수 있습니다.</a:t>
            </a:r>
          </a:p>
          <a:p>
            <a:pPr>
              <a:defRPr lang="ko-KR" altLang="en-US"/>
            </a:pPr>
            <a:r>
              <a:rPr lang="ko-KR" altLang="en-US" sz="1500" dirty="0">
                <a:latin typeface="한컴 윤고딕 230"/>
                <a:ea typeface="한컴 윤고딕 230"/>
              </a:rPr>
              <a:t>하지만 요즘 같은 코로나 시대에 특정 공간에 모여 만나는 일은 어렵습니다.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7485" y="5069205"/>
            <a:ext cx="8341868" cy="37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900">
                <a:latin typeface="한컴 윤고딕 230"/>
                <a:ea typeface="한컴 윤고딕 230"/>
              </a:rPr>
              <a:t>개들이 산책을 할 때 고의적으로 다른 개들과 많이 마주치게 하여 사회성을 기르자!</a:t>
            </a:r>
          </a:p>
        </p:txBody>
      </p:sp>
      <p:sp>
        <p:nvSpPr>
          <p:cNvPr id="27" name="화살표: 아래쪽 26"/>
          <p:cNvSpPr/>
          <p:nvPr/>
        </p:nvSpPr>
        <p:spPr>
          <a:xfrm>
            <a:off x="1874432" y="3987070"/>
            <a:ext cx="681315" cy="81010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b="5650"/>
          <a:stretch>
            <a:fillRect/>
          </a:stretch>
        </p:blipFill>
        <p:spPr>
          <a:xfrm rot="618462">
            <a:off x="6363134" y="1159290"/>
            <a:ext cx="2124174" cy="250457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804279" y="3429000"/>
            <a:ext cx="1889965" cy="972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6125782" y="989457"/>
            <a:ext cx="2653155" cy="2439542"/>
            <a:chOff x="263651" y="1844803"/>
            <a:chExt cx="2827079" cy="1728215"/>
          </a:xfrm>
        </p:grpSpPr>
        <p:sp>
          <p:nvSpPr>
            <p:cNvPr id="30" name="직사각형 29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651" y="1844803"/>
              <a:ext cx="2827079" cy="2320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2000">
                  <a:solidFill>
                    <a:schemeClr val="accent3">
                      <a:lumMod val="30000"/>
                    </a:schemeClr>
                  </a:solidFill>
                  <a:latin typeface="한컴 윤고딕 230"/>
                  <a:ea typeface="한컴 윤고딕 230"/>
                </a:rPr>
                <a:t>사회성이 낮은 개</a:t>
              </a:r>
            </a:p>
          </p:txBody>
        </p:sp>
      </p:grpSp>
      <p:sp>
        <p:nvSpPr>
          <p:cNvPr id="35" name="화살표: 아래쪽 34"/>
          <p:cNvSpPr/>
          <p:nvPr/>
        </p:nvSpPr>
        <p:spPr>
          <a:xfrm>
            <a:off x="1907667" y="4005072"/>
            <a:ext cx="681315" cy="810101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461641" y="4077081"/>
            <a:ext cx="2830449" cy="366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i="1">
                <a:solidFill>
                  <a:schemeClr val="accent3">
                    <a:lumMod val="50000"/>
                  </a:schemeClr>
                </a:solidFill>
                <a:latin typeface="한컴 윤고딕 230"/>
                <a:ea typeface="한컴 윤고딕 230"/>
              </a:rPr>
              <a:t>그래서 저희는 생각했습니다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1000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개발 아이템 소개 [</a:t>
            </a:r>
            <a:r>
              <a:rPr lang="en-US" altLang="ko-KR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3</a:t>
            </a: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/3]</a:t>
            </a:r>
          </a:p>
          <a:p>
            <a:pPr>
              <a:defRPr lang="ko-KR" altLang="en-US"/>
            </a:pPr>
            <a:endParaRPr lang="ko-KR" altLang="en-US" sz="3000">
              <a:solidFill>
                <a:schemeClr val="accent3">
                  <a:lumMod val="30000"/>
                </a:schemeClr>
              </a:solidFill>
              <a:latin typeface="한컴 윤고딕 230"/>
              <a:ea typeface="한컴 윤고딕 23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32" y="1268730"/>
            <a:ext cx="254508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8782" y="845868"/>
            <a:ext cx="8229600" cy="5678107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개발환경</a:t>
            </a:r>
          </a:p>
          <a:p>
            <a:pPr lvl="1">
              <a:buFont typeface="Wingdings"/>
              <a:buChar char="Ø"/>
              <a:defRPr lang="ko-KR" altLang="en-US"/>
            </a:pPr>
            <a:r>
              <a:rPr lang="en-US" altLang="ko-KR" sz="1600">
                <a:latin typeface="한컴 윤고딕 230"/>
                <a:ea typeface="한컴 윤고딕 230"/>
              </a:rPr>
              <a:t>Android Studio</a:t>
            </a:r>
          </a:p>
          <a:p>
            <a:pPr marL="457200" lvl="1" indent="0">
              <a:buNone/>
              <a:defRPr lang="ko-KR" altLang="en-US"/>
            </a:pPr>
            <a:r>
              <a:rPr lang="en-US" altLang="ko-KR" sz="1600">
                <a:latin typeface="한컴 윤고딕 230"/>
                <a:ea typeface="한컴 윤고딕 230"/>
              </a:rPr>
              <a:t>  -</a:t>
            </a:r>
            <a:r>
              <a:rPr lang="ko-KR" altLang="en-US" sz="1600">
                <a:latin typeface="한컴 윤고딕 230"/>
                <a:ea typeface="한컴 윤고딕 230"/>
              </a:rPr>
              <a:t>현재 배운 과목 중 앱 개발에 최적화 된 개발 환경</a:t>
            </a:r>
          </a:p>
          <a:p>
            <a:pPr marL="457200" lvl="1" indent="0">
              <a:buNone/>
              <a:defRPr lang="ko-KR" altLang="en-US"/>
            </a:pPr>
            <a:endParaRPr lang="en-US" altLang="ko-KR" sz="1600">
              <a:latin typeface="한컴 윤고딕 230"/>
              <a:ea typeface="한컴 윤고딕 230"/>
            </a:endParaRPr>
          </a:p>
          <a:p>
            <a:pPr marL="400050"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개발 구성 모듈</a:t>
            </a:r>
          </a:p>
          <a:p>
            <a:pPr lvl="1">
              <a:buFont typeface="Wingdings"/>
              <a:buChar char="Ø"/>
              <a:defRPr lang="ko-KR" altLang="en-US"/>
            </a:pPr>
            <a:r>
              <a:rPr lang="en-US" altLang="ko-KR" sz="1600">
                <a:latin typeface="한컴 윤고딕 230"/>
                <a:ea typeface="한컴 윤고딕 230"/>
              </a:rPr>
              <a:t>DBMS</a:t>
            </a:r>
          </a:p>
          <a:p>
            <a:pPr lvl="1">
              <a:buFont typeface="Wingdings"/>
              <a:buChar char="Ø"/>
              <a:defRPr lang="ko-KR" altLang="en-US"/>
            </a:pPr>
            <a:endParaRPr lang="en-US" altLang="ko-KR" sz="1600">
              <a:latin typeface="한컴 윤고딕 230"/>
              <a:ea typeface="한컴 윤고딕 230"/>
            </a:endParaRPr>
          </a:p>
          <a:p>
            <a:pPr marL="457200" lvl="1" indent="0">
              <a:buNone/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marL="457200" lvl="1" indent="0">
              <a:buNone/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marL="457200" lvl="1" indent="0">
              <a:buNone/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marL="457200" lvl="1" indent="0">
              <a:buNone/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marL="457200" lvl="1" indent="0">
              <a:buNone/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marL="457200" lvl="1" indent="0">
              <a:buNone/>
              <a:defRPr lang="ko-KR" altLang="en-US"/>
            </a:pPr>
            <a:endParaRPr lang="en-US" altLang="ko-KR" sz="1200">
              <a:latin typeface="한컴 윤고딕 230"/>
              <a:ea typeface="한컴 윤고딕 230"/>
            </a:endParaRPr>
          </a:p>
          <a:p>
            <a:pPr lvl="1">
              <a:buFont typeface="Wingdings"/>
              <a:buNone/>
              <a:defRPr lang="ko-KR" altLang="en-US"/>
            </a:pPr>
            <a:endParaRPr lang="en-US" altLang="ko-KR" sz="1600">
              <a:latin typeface="한컴 윤고딕 230"/>
              <a:ea typeface="한컴 윤고딕 230"/>
            </a:endParaRPr>
          </a:p>
          <a:p>
            <a:pPr marL="457200" lvl="1" indent="0">
              <a:buNone/>
              <a:defRPr lang="ko-KR" altLang="en-US"/>
            </a:pPr>
            <a:r>
              <a:rPr lang="en-US" altLang="ko-KR" sz="1200">
                <a:latin typeface="한컴 윤고딕 230"/>
                <a:ea typeface="한컴 윤고딕 230"/>
              </a:rPr>
              <a:t>     </a:t>
            </a:r>
            <a:r>
              <a:rPr lang="ko-KR" altLang="en-US" sz="1200">
                <a:latin typeface="한컴 윤고딕 230"/>
                <a:ea typeface="한컴 윤고딕 230"/>
              </a:rPr>
              <a:t>  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9955" y="4002405"/>
            <a:ext cx="1193399" cy="3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Storage</a:t>
            </a:r>
            <a:endParaRPr lang="ko-KR" altLang="en-US">
              <a:latin typeface="한컴 윤고딕 230"/>
              <a:ea typeface="한컴 윤고딕 23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64885" y="4000738"/>
            <a:ext cx="864199" cy="359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DBMS</a:t>
            </a:r>
            <a:endParaRPr lang="ko-KR" altLang="en-US">
              <a:latin typeface="한컴 윤고딕 230"/>
              <a:ea typeface="한컴 윤고딕 23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80521" y="4003493"/>
            <a:ext cx="1689377" cy="36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Application</a:t>
            </a:r>
            <a:endParaRPr lang="ko-KR" altLang="en-US">
              <a:latin typeface="한컴 윤고딕 230"/>
              <a:ea typeface="한컴 윤고딕 23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50826" y="4002405"/>
            <a:ext cx="849466" cy="3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User</a:t>
            </a:r>
            <a:endParaRPr lang="ko-KR" altLang="en-US">
              <a:latin typeface="한컴 윤고딕 230"/>
              <a:ea typeface="한컴 윤고딕 23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1963" y="5106164"/>
            <a:ext cx="858140" cy="85814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38337" y="5106164"/>
            <a:ext cx="864201" cy="8642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85161" y="5401308"/>
            <a:ext cx="420402" cy="42040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91558" y="5382592"/>
            <a:ext cx="420402" cy="42040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9705" y="2955732"/>
            <a:ext cx="946536" cy="94653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64885" y="2996900"/>
            <a:ext cx="864200" cy="8642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284874" y="3004267"/>
            <a:ext cx="849466" cy="84946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999930"/>
            <a:ext cx="858140" cy="858140"/>
          </a:xfrm>
          <a:prstGeom prst="rect">
            <a:avLst/>
          </a:prstGeom>
        </p:spPr>
      </p:pic>
      <p:pic>
        <p:nvPicPr>
          <p:cNvPr id="49" name="그림 48" descr="화살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195362" y="3218799"/>
            <a:ext cx="420402" cy="420402"/>
          </a:xfrm>
          <a:prstGeom prst="rect">
            <a:avLst/>
          </a:prstGeom>
        </p:spPr>
      </p:pic>
      <p:pic>
        <p:nvPicPr>
          <p:cNvPr id="50" name="그림 49" descr="화살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919418" y="3218799"/>
            <a:ext cx="420402" cy="420402"/>
          </a:xfrm>
          <a:prstGeom prst="rect">
            <a:avLst/>
          </a:prstGeom>
        </p:spPr>
      </p:pic>
      <p:pic>
        <p:nvPicPr>
          <p:cNvPr id="51" name="그림 50" descr="화살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585935" y="3218799"/>
            <a:ext cx="420402" cy="42040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17948" y="6097608"/>
            <a:ext cx="1277414" cy="358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한컴 윤고딕 230"/>
                <a:ea typeface="한컴 윤고딕 230"/>
              </a:rPr>
              <a:t>App</a:t>
            </a:r>
            <a:r>
              <a:rPr lang="ko-KR" altLang="en-US">
                <a:latin typeface="한컴 윤고딕 230"/>
                <a:ea typeface="한컴 윤고딕 230"/>
              </a:rPr>
              <a:t>연동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42147" y="6097608"/>
            <a:ext cx="1256581" cy="358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서버 연결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39820" y="6097608"/>
            <a:ext cx="1456316" cy="36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윤고딕 230"/>
                <a:ea typeface="한컴 윤고딕 230"/>
              </a:rPr>
              <a:t>서비스 제공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441710" y="5106164"/>
            <a:ext cx="922378" cy="922378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712386" y="2528899"/>
            <a:ext cx="6775937" cy="2052228"/>
            <a:chOff x="263651" y="1844803"/>
            <a:chExt cx="2827079" cy="1728215"/>
          </a:xfrm>
        </p:grpSpPr>
        <p:sp>
          <p:nvSpPr>
            <p:cNvPr id="60" name="직사각형 59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63651" y="1844803"/>
              <a:ext cx="2827079" cy="28855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 lang="ko-KR" altLang="en-US"/>
              </a:pPr>
              <a:r>
                <a:rPr lang="ko-KR" altLang="en-US" sz="2000">
                  <a:solidFill>
                    <a:schemeClr val="accent3">
                      <a:lumMod val="30000"/>
                    </a:schemeClr>
                  </a:solidFill>
                  <a:latin typeface="한컴 윤고딕 230"/>
                  <a:ea typeface="한컴 윤고딕 230"/>
                </a:rPr>
                <a:t> </a:t>
              </a:r>
              <a:r>
                <a:rPr lang="en-US" altLang="ko-KR" sz="2000">
                  <a:solidFill>
                    <a:schemeClr val="accent3">
                      <a:lumMod val="30000"/>
                    </a:schemeClr>
                  </a:solidFill>
                  <a:latin typeface="한컴 윤고딕 230"/>
                  <a:ea typeface="한컴 윤고딕 230"/>
                </a:rPr>
                <a:t>DBMS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712385" y="4509120"/>
            <a:ext cx="6775938" cy="2052228"/>
            <a:chOff x="263651" y="1844803"/>
            <a:chExt cx="2827079" cy="1728215"/>
          </a:xfrm>
        </p:grpSpPr>
        <p:sp>
          <p:nvSpPr>
            <p:cNvPr id="63" name="직사각형 62"/>
            <p:cNvSpPr/>
            <p:nvPr/>
          </p:nvSpPr>
          <p:spPr>
            <a:xfrm>
              <a:off x="263651" y="1844803"/>
              <a:ext cx="2827079" cy="1728215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63651" y="1844803"/>
              <a:ext cx="2827079" cy="28855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 lang="ko-KR" altLang="en-US"/>
              </a:pPr>
              <a:r>
                <a:rPr lang="ko-KR" altLang="en-US" sz="2000">
                  <a:solidFill>
                    <a:schemeClr val="accent3">
                      <a:lumMod val="30000"/>
                    </a:schemeClr>
                  </a:solidFill>
                  <a:latin typeface="한컴 윤고딕 230"/>
                  <a:ea typeface="한컴 윤고딕 230"/>
                </a:rPr>
                <a:t>  </a:t>
              </a:r>
              <a:r>
                <a:rPr lang="en-US" altLang="ko-KR" sz="2000">
                  <a:solidFill>
                    <a:schemeClr val="accent3">
                      <a:lumMod val="30000"/>
                    </a:schemeClr>
                  </a:solidFill>
                  <a:latin typeface="한컴 윤고딕 230"/>
                  <a:ea typeface="한컴 윤고딕 230"/>
                </a:rPr>
                <a:t>Server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3"/>
          <p:cNvSpPr/>
          <p:nvPr/>
        </p:nvSpPr>
        <p:spPr>
          <a:xfrm>
            <a:off x="4797926" y="1437193"/>
            <a:ext cx="2618389" cy="73056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직사각형 3"/>
          <p:cNvSpPr/>
          <p:nvPr/>
        </p:nvSpPr>
        <p:spPr>
          <a:xfrm>
            <a:off x="1377546" y="1442660"/>
            <a:ext cx="2618389" cy="73056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7442" y="2366059"/>
            <a:ext cx="8929116" cy="43753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3"/>
          <p:cNvSpPr/>
          <p:nvPr/>
        </p:nvSpPr>
        <p:spPr>
          <a:xfrm>
            <a:off x="4661190" y="1349171"/>
            <a:ext cx="1029599" cy="9143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3"/>
          <p:cNvSpPr/>
          <p:nvPr/>
        </p:nvSpPr>
        <p:spPr>
          <a:xfrm>
            <a:off x="1280450" y="1349171"/>
            <a:ext cx="1033200" cy="896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7442" y="116586"/>
            <a:ext cx="8929116" cy="7292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442" y="116586"/>
            <a:ext cx="8929116" cy="662482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7532" y="216406"/>
            <a:ext cx="4320540" cy="54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>
                <a:solidFill>
                  <a:schemeClr val="accent3">
                    <a:lumMod val="30000"/>
                  </a:schemeClr>
                </a:solidFill>
                <a:latin typeface="한컴 윤고딕 230"/>
                <a:ea typeface="한컴 윤고딕 230"/>
              </a:rPr>
              <a:t>시장 벤치마킹 [1/11]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115">
            <a:off x="264035" y="265571"/>
            <a:ext cx="513466" cy="431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10136" y="1149131"/>
            <a:ext cx="254508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5536" y="908720"/>
            <a:ext cx="1419929" cy="39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유사제품</a:t>
            </a:r>
          </a:p>
        </p:txBody>
      </p:sp>
      <p:sp>
        <p:nvSpPr>
          <p:cNvPr id="24" name="TextBox 19"/>
          <p:cNvSpPr txBox="1"/>
          <p:nvPr/>
        </p:nvSpPr>
        <p:spPr>
          <a:xfrm>
            <a:off x="395536" y="2422646"/>
            <a:ext cx="3283768" cy="394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160" indent="-314160">
              <a:buFont typeface="Arial"/>
              <a:buChar char="•"/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유사제품 주요화면 및 기능</a:t>
            </a:r>
          </a:p>
        </p:txBody>
      </p:sp>
      <p:pic>
        <p:nvPicPr>
          <p:cNvPr id="22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7546" y="1437494"/>
            <a:ext cx="819329" cy="7305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37460" y="1586676"/>
            <a:ext cx="878019" cy="396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위글즈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3843" y="1581209"/>
            <a:ext cx="649470" cy="394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000">
                <a:latin typeface="한컴 윤고딕 230"/>
                <a:ea typeface="한컴 윤고딕 230"/>
              </a:rPr>
              <a:t>펫피</a:t>
            </a:r>
          </a:p>
        </p:txBody>
      </p:sp>
      <p:pic>
        <p:nvPicPr>
          <p:cNvPr id="23" name="그림 7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14838" y="1442660"/>
            <a:ext cx="722305" cy="730560"/>
          </a:xfrm>
          <a:prstGeom prst="rect">
            <a:avLst/>
          </a:prstGeom>
        </p:spPr>
      </p:pic>
      <p:pic>
        <p:nvPicPr>
          <p:cNvPr id="31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2591" y="3467146"/>
            <a:ext cx="1624957" cy="3022194"/>
          </a:xfrm>
          <a:prstGeom prst="rect">
            <a:avLst/>
          </a:prstGeom>
        </p:spPr>
      </p:pic>
      <p:pic>
        <p:nvPicPr>
          <p:cNvPr id="32" name="그림 13" descr="지도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8594" y="3467146"/>
            <a:ext cx="1631878" cy="3022194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1928769" y="3501008"/>
            <a:ext cx="5127506" cy="1296167"/>
            <a:chOff x="1928769" y="3515567"/>
            <a:chExt cx="5048031" cy="1425599"/>
          </a:xfrm>
        </p:grpSpPr>
        <p:sp>
          <p:nvSpPr>
            <p:cNvPr id="41" name="자유형: 도형 40"/>
            <p:cNvSpPr/>
            <p:nvPr/>
          </p:nvSpPr>
          <p:spPr>
            <a:xfrm rot="5400000">
              <a:off x="3739984" y="1704351"/>
              <a:ext cx="1425599" cy="5048030"/>
            </a:xfrm>
            <a:custGeom>
              <a:avLst/>
              <a:gdLst>
                <a:gd name="connsiteX0" fmla="*/ 0 w 1425600"/>
                <a:gd name="connsiteY0" fmla="*/ 0 h 5048032"/>
                <a:gd name="connsiteX1" fmla="*/ 237600 w 1425600"/>
                <a:gd name="connsiteY1" fmla="*/ 0 h 5048032"/>
                <a:gd name="connsiteX2" fmla="*/ 237600 w 1425600"/>
                <a:gd name="connsiteY2" fmla="*/ 0 h 5048032"/>
                <a:gd name="connsiteX3" fmla="*/ 594000 w 1425600"/>
                <a:gd name="connsiteY3" fmla="*/ 0 h 5048032"/>
                <a:gd name="connsiteX4" fmla="*/ 1425600 w 1425600"/>
                <a:gd name="connsiteY4" fmla="*/ 0 h 5048032"/>
                <a:gd name="connsiteX5" fmla="*/ 1425600 w 1425600"/>
                <a:gd name="connsiteY5" fmla="*/ 2835000 h 5048032"/>
                <a:gd name="connsiteX6" fmla="*/ 1425600 w 1425600"/>
                <a:gd name="connsiteY6" fmla="*/ 2835000 h 5048032"/>
                <a:gd name="connsiteX7" fmla="*/ 1425600 w 1425600"/>
                <a:gd name="connsiteY7" fmla="*/ 4050000 h 5048032"/>
                <a:gd name="connsiteX8" fmla="*/ 1425600 w 1425600"/>
                <a:gd name="connsiteY8" fmla="*/ 4860000 h 5048032"/>
                <a:gd name="connsiteX9" fmla="*/ 842120 w 1425600"/>
                <a:gd name="connsiteY9" fmla="*/ 4738424 h 5048032"/>
                <a:gd name="connsiteX10" fmla="*/ 665436 w 1425600"/>
                <a:gd name="connsiteY10" fmla="*/ 5043221 h 5048032"/>
                <a:gd name="connsiteX11" fmla="*/ 508744 w 1425600"/>
                <a:gd name="connsiteY11" fmla="*/ 4766998 h 5048032"/>
                <a:gd name="connsiteX12" fmla="*/ 0 w 1425600"/>
                <a:gd name="connsiteY12" fmla="*/ 4860000 h 5048032"/>
                <a:gd name="connsiteX13" fmla="*/ 0 w 1425600"/>
                <a:gd name="connsiteY13" fmla="*/ 4050000 h 5048032"/>
                <a:gd name="connsiteX14" fmla="*/ 0 w 1425600"/>
                <a:gd name="connsiteY14" fmla="*/ 2835000 h 5048032"/>
                <a:gd name="connsiteX15" fmla="*/ 0 w 1425600"/>
                <a:gd name="connsiteY15" fmla="*/ 2835000 h 5048032"/>
                <a:gd name="connsiteX16" fmla="*/ 0 w 1425600"/>
                <a:gd name="connsiteY16" fmla="*/ 0 h 504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5600" h="5048032">
                  <a:moveTo>
                    <a:pt x="0" y="0"/>
                  </a:moveTo>
                  <a:lnTo>
                    <a:pt x="237600" y="0"/>
                  </a:lnTo>
                  <a:lnTo>
                    <a:pt x="237600" y="0"/>
                  </a:lnTo>
                  <a:lnTo>
                    <a:pt x="594000" y="0"/>
                  </a:lnTo>
                  <a:lnTo>
                    <a:pt x="1425600" y="0"/>
                  </a:lnTo>
                  <a:lnTo>
                    <a:pt x="1425600" y="2835000"/>
                  </a:lnTo>
                  <a:lnTo>
                    <a:pt x="1425600" y="2835000"/>
                  </a:lnTo>
                  <a:lnTo>
                    <a:pt x="1425600" y="4050000"/>
                  </a:lnTo>
                  <a:lnTo>
                    <a:pt x="1425600" y="4860000"/>
                  </a:lnTo>
                  <a:lnTo>
                    <a:pt x="842120" y="4738424"/>
                  </a:lnTo>
                  <a:lnTo>
                    <a:pt x="665436" y="5043221"/>
                  </a:lnTo>
                  <a:lnTo>
                    <a:pt x="508744" y="4766998"/>
                  </a:lnTo>
                  <a:lnTo>
                    <a:pt x="0" y="4860000"/>
                  </a:lnTo>
                  <a:lnTo>
                    <a:pt x="0" y="4050000"/>
                  </a:lnTo>
                  <a:lnTo>
                    <a:pt x="0" y="2835000"/>
                  </a:lnTo>
                  <a:lnTo>
                    <a:pt x="0" y="28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23727" y="3515567"/>
              <a:ext cx="4853072" cy="1425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defTabSz="858145" eaLnBrk="1" latinLnBrk="1" hangingPunct="1">
                <a:defRPr lang="ko-KR" altLang="en-US"/>
              </a:pPr>
              <a:r>
                <a:rPr lang="ko-KR" altLang="en-US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  <a:cs typeface="맑은 고딕"/>
                </a:rPr>
                <a:t>로그인 했을 경우</a:t>
              </a:r>
              <a:r>
                <a:rPr lang="en-US" altLang="ko-KR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</a:rPr>
                <a:t>,</a:t>
              </a:r>
              <a:r>
                <a:rPr lang="ko-KR" altLang="en-US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  <a:cs typeface="맑은 고딕"/>
                </a:rPr>
                <a:t> 커뮤니티 페이지가 나옵니다</a:t>
              </a:r>
              <a:r>
                <a:rPr lang="en-US" altLang="ko-KR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</a:rPr>
                <a:t>. </a:t>
              </a:r>
            </a:p>
            <a:p>
              <a:pPr marL="0" lvl="0" defTabSz="858145" eaLnBrk="1" latinLnBrk="1" hangingPunct="1">
                <a:defRPr lang="ko-KR" altLang="en-US"/>
              </a:pPr>
              <a:r>
                <a:rPr lang="ko-KR" altLang="en-US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  <a:cs typeface="맑은 고딕"/>
                </a:rPr>
                <a:t>커뮤니티 페이지에서 많은 사람들과 의사소통을 하고</a:t>
              </a:r>
              <a:r>
                <a:rPr lang="en-US" altLang="ko-KR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</a:rPr>
                <a:t>, </a:t>
              </a:r>
              <a:endParaRPr lang="ko-KR" altLang="en-US" sz="1500" b="0" i="0" u="none" kern="1200">
                <a:solidFill>
                  <a:srgbClr val="000000"/>
                </a:solidFill>
                <a:latin typeface="한컴 윤고딕 230"/>
                <a:ea typeface="한컴 윤고딕 230"/>
                <a:cs typeface="맑은 고딕"/>
              </a:endParaRPr>
            </a:p>
            <a:p>
              <a:pPr marL="0" lvl="0" defTabSz="858145" eaLnBrk="1" latinLnBrk="1" hangingPunct="1">
                <a:defRPr lang="ko-KR" altLang="en-US"/>
              </a:pPr>
              <a:r>
                <a:rPr lang="ko-KR" altLang="en-US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  <a:cs typeface="맑은 고딕"/>
                </a:rPr>
                <a:t>같이 산책하는 사진과 강아지들의 일상 사진들이 올라옵니다</a:t>
              </a:r>
              <a:r>
                <a:rPr lang="en-US" altLang="ko-KR" sz="1500" b="0" i="0" u="none" kern="1200">
                  <a:solidFill>
                    <a:srgbClr val="000000"/>
                  </a:solidFill>
                  <a:latin typeface="한컴 윤고딕 230"/>
                  <a:ea typeface="한컴 윤고딕 230"/>
                </a:rPr>
                <a:t>.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 rot="10800000">
            <a:off x="2054813" y="4958648"/>
            <a:ext cx="5116116" cy="1532152"/>
            <a:chOff x="1928769" y="3515567"/>
            <a:chExt cx="5048031" cy="1425599"/>
          </a:xfrm>
        </p:grpSpPr>
        <p:sp>
          <p:nvSpPr>
            <p:cNvPr id="45" name="자유형: 도형 44"/>
            <p:cNvSpPr/>
            <p:nvPr/>
          </p:nvSpPr>
          <p:spPr>
            <a:xfrm rot="5400000">
              <a:off x="3739984" y="1704351"/>
              <a:ext cx="1425599" cy="5048030"/>
            </a:xfrm>
            <a:custGeom>
              <a:avLst/>
              <a:gdLst>
                <a:gd name="connsiteX0" fmla="*/ 0 w 1425600"/>
                <a:gd name="connsiteY0" fmla="*/ 0 h 5048032"/>
                <a:gd name="connsiteX1" fmla="*/ 237600 w 1425600"/>
                <a:gd name="connsiteY1" fmla="*/ 0 h 5048032"/>
                <a:gd name="connsiteX2" fmla="*/ 237600 w 1425600"/>
                <a:gd name="connsiteY2" fmla="*/ 0 h 5048032"/>
                <a:gd name="connsiteX3" fmla="*/ 594000 w 1425600"/>
                <a:gd name="connsiteY3" fmla="*/ 0 h 5048032"/>
                <a:gd name="connsiteX4" fmla="*/ 1425600 w 1425600"/>
                <a:gd name="connsiteY4" fmla="*/ 0 h 5048032"/>
                <a:gd name="connsiteX5" fmla="*/ 1425600 w 1425600"/>
                <a:gd name="connsiteY5" fmla="*/ 2835000 h 5048032"/>
                <a:gd name="connsiteX6" fmla="*/ 1425600 w 1425600"/>
                <a:gd name="connsiteY6" fmla="*/ 2835000 h 5048032"/>
                <a:gd name="connsiteX7" fmla="*/ 1425600 w 1425600"/>
                <a:gd name="connsiteY7" fmla="*/ 4050000 h 5048032"/>
                <a:gd name="connsiteX8" fmla="*/ 1425600 w 1425600"/>
                <a:gd name="connsiteY8" fmla="*/ 4860000 h 5048032"/>
                <a:gd name="connsiteX9" fmla="*/ 842120 w 1425600"/>
                <a:gd name="connsiteY9" fmla="*/ 4738424 h 5048032"/>
                <a:gd name="connsiteX10" fmla="*/ 665436 w 1425600"/>
                <a:gd name="connsiteY10" fmla="*/ 5043221 h 5048032"/>
                <a:gd name="connsiteX11" fmla="*/ 508744 w 1425600"/>
                <a:gd name="connsiteY11" fmla="*/ 4766998 h 5048032"/>
                <a:gd name="connsiteX12" fmla="*/ 0 w 1425600"/>
                <a:gd name="connsiteY12" fmla="*/ 4860000 h 5048032"/>
                <a:gd name="connsiteX13" fmla="*/ 0 w 1425600"/>
                <a:gd name="connsiteY13" fmla="*/ 4050000 h 5048032"/>
                <a:gd name="connsiteX14" fmla="*/ 0 w 1425600"/>
                <a:gd name="connsiteY14" fmla="*/ 2835000 h 5048032"/>
                <a:gd name="connsiteX15" fmla="*/ 0 w 1425600"/>
                <a:gd name="connsiteY15" fmla="*/ 2835000 h 5048032"/>
                <a:gd name="connsiteX16" fmla="*/ 0 w 1425600"/>
                <a:gd name="connsiteY16" fmla="*/ 0 h 504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5600" h="5048032">
                  <a:moveTo>
                    <a:pt x="0" y="0"/>
                  </a:moveTo>
                  <a:lnTo>
                    <a:pt x="237600" y="0"/>
                  </a:lnTo>
                  <a:lnTo>
                    <a:pt x="237600" y="0"/>
                  </a:lnTo>
                  <a:lnTo>
                    <a:pt x="594000" y="0"/>
                  </a:lnTo>
                  <a:lnTo>
                    <a:pt x="1425600" y="0"/>
                  </a:lnTo>
                  <a:lnTo>
                    <a:pt x="1425600" y="2835000"/>
                  </a:lnTo>
                  <a:lnTo>
                    <a:pt x="1425600" y="2835000"/>
                  </a:lnTo>
                  <a:lnTo>
                    <a:pt x="1425600" y="4050000"/>
                  </a:lnTo>
                  <a:lnTo>
                    <a:pt x="1425600" y="4860000"/>
                  </a:lnTo>
                  <a:lnTo>
                    <a:pt x="842120" y="4738424"/>
                  </a:lnTo>
                  <a:lnTo>
                    <a:pt x="665436" y="5043221"/>
                  </a:lnTo>
                  <a:lnTo>
                    <a:pt x="508744" y="4766998"/>
                  </a:lnTo>
                  <a:lnTo>
                    <a:pt x="0" y="4860000"/>
                  </a:lnTo>
                  <a:lnTo>
                    <a:pt x="0" y="4050000"/>
                  </a:lnTo>
                  <a:lnTo>
                    <a:pt x="0" y="2835000"/>
                  </a:lnTo>
                  <a:lnTo>
                    <a:pt x="0" y="28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123728" y="3515567"/>
              <a:ext cx="4853072" cy="1425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defTabSz="844630" eaLnBrk="1" latinLnBrk="1" hangingPunct="1">
                <a:defRPr lang="ko-KR" altLang="en-US"/>
              </a:pPr>
              <a:endParaRPr lang="ko-KR" altLang="en-US" sz="1600" b="0" i="0" u="none" kern="1200">
                <a:solidFill>
                  <a:srgbClr val="000000"/>
                </a:solidFill>
                <a:latin typeface="한컴 윤고딕 230"/>
                <a:ea typeface="한컴 윤고딕 230"/>
                <a:cs typeface="맑은 고딕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054814" y="5085184"/>
            <a:ext cx="4892623" cy="123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500">
                <a:latin typeface="한컴 윤고딕 230"/>
                <a:ea typeface="한컴 윤고딕 230"/>
              </a:rPr>
              <a:t>산책기능을 눌렀을 경우</a:t>
            </a:r>
            <a:r>
              <a:rPr lang="en-US" altLang="ko-KR" sz="1500">
                <a:latin typeface="한컴 윤고딕 230"/>
                <a:ea typeface="한컴 윤고딕 230"/>
              </a:rPr>
              <a:t>,</a:t>
            </a:r>
            <a:r>
              <a:rPr lang="ko-KR" altLang="en-US" sz="1500">
                <a:latin typeface="한컴 윤고딕 230"/>
                <a:ea typeface="한컴 윤고딕 230"/>
              </a:rPr>
              <a:t> 산책을 시작해서 미터와 시간을 </a:t>
            </a:r>
          </a:p>
          <a:p>
            <a:pPr>
              <a:defRPr lang="ko-KR" altLang="en-US"/>
            </a:pPr>
            <a:r>
              <a:rPr lang="ko-KR" altLang="en-US" sz="1500">
                <a:latin typeface="한컴 윤고딕 230"/>
                <a:ea typeface="한컴 윤고딕 230"/>
              </a:rPr>
              <a:t>나타내 주면서 반려견과 산책을 얼마나 했는지 알 수 있으며 쉬는 동안에는 산책대기를 누를 수 있습니다</a:t>
            </a:r>
            <a:r>
              <a:rPr lang="en-US" altLang="ko-KR" sz="1500">
                <a:latin typeface="한컴 윤고딕 230"/>
                <a:ea typeface="한컴 윤고딕 230"/>
              </a:rPr>
              <a:t>.</a:t>
            </a:r>
          </a:p>
          <a:p>
            <a:pPr>
              <a:defRPr lang="ko-KR" altLang="en-US"/>
            </a:pPr>
            <a:r>
              <a:rPr lang="ko-KR" altLang="en-US" sz="1500">
                <a:latin typeface="한컴 윤고딕 230"/>
                <a:ea typeface="한컴 윤고딕 230"/>
              </a:rPr>
              <a:t>산책 대기를 누를 경우</a:t>
            </a:r>
            <a:r>
              <a:rPr lang="en-US" altLang="ko-KR" sz="1500">
                <a:latin typeface="한컴 윤고딕 230"/>
                <a:ea typeface="한컴 윤고딕 230"/>
              </a:rPr>
              <a:t>,</a:t>
            </a:r>
            <a:r>
              <a:rPr lang="ko-KR" altLang="en-US" sz="1500">
                <a:latin typeface="한컴 윤고딕 230"/>
                <a:ea typeface="한컴 윤고딕 230"/>
              </a:rPr>
              <a:t> 미터와 시간이 멈추면서 정확한 </a:t>
            </a:r>
          </a:p>
          <a:p>
            <a:pPr>
              <a:defRPr lang="ko-KR" altLang="en-US"/>
            </a:pPr>
            <a:r>
              <a:rPr lang="ko-KR" altLang="en-US" sz="1500">
                <a:latin typeface="한컴 윤고딕 230"/>
                <a:ea typeface="한컴 윤고딕 230"/>
              </a:rPr>
              <a:t>산책거리와 시간을 알 수 있습니다</a:t>
            </a:r>
            <a:r>
              <a:rPr lang="en-US" altLang="ko-KR" sz="1500">
                <a:latin typeface="한컴 윤고딕 230"/>
                <a:ea typeface="한컴 윤고딕 230"/>
              </a:rPr>
              <a:t>.</a:t>
            </a:r>
          </a:p>
        </p:txBody>
      </p:sp>
      <p:sp>
        <p:nvSpPr>
          <p:cNvPr id="48" name="순서도: 대체 처리 36"/>
          <p:cNvSpPr/>
          <p:nvPr/>
        </p:nvSpPr>
        <p:spPr>
          <a:xfrm>
            <a:off x="395474" y="2933502"/>
            <a:ext cx="2880382" cy="42349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rgbClr val="4B3608"/>
                </a:solidFill>
                <a:latin typeface="한컴 윤고딕 230"/>
                <a:ea typeface="한컴 윤고딕 230"/>
              </a:rPr>
              <a:t>위글즈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2880</Words>
  <Application>Microsoft Office PowerPoint</Application>
  <PresentationFormat>화면 슬라이드 쇼(4:3)</PresentationFormat>
  <Paragraphs>1115</Paragraphs>
  <Slides>66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7" baseType="lpstr">
      <vt:lpstr>나눔고딕</vt:lpstr>
      <vt:lpstr>나눔고딕 ExtraBold</vt:lpstr>
      <vt:lpstr>맑은 고딕</vt:lpstr>
      <vt:lpstr>문체부 궁체 흘림체</vt:lpstr>
      <vt:lpstr>한컴 백제 M</vt:lpstr>
      <vt:lpstr>한컴 윤고딕 230</vt:lpstr>
      <vt:lpstr>한컴 윤고딕 240</vt:lpstr>
      <vt:lpstr>함초롬돋움</vt:lpstr>
      <vt:lpstr>Arial</vt:lpstr>
      <vt:lpstr>Wingdings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김규식</cp:lastModifiedBy>
  <cp:revision>192</cp:revision>
  <dcterms:created xsi:type="dcterms:W3CDTF">2021-05-08T01:59:23Z</dcterms:created>
  <dcterms:modified xsi:type="dcterms:W3CDTF">2021-10-11T16:33:49Z</dcterms:modified>
</cp:coreProperties>
</file>